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332" r:id="rId3"/>
    <p:sldId id="331" r:id="rId4"/>
    <p:sldId id="257" r:id="rId5"/>
    <p:sldId id="311" r:id="rId6"/>
    <p:sldId id="263" r:id="rId7"/>
    <p:sldId id="258" r:id="rId8"/>
    <p:sldId id="312" r:id="rId9"/>
    <p:sldId id="259" r:id="rId10"/>
    <p:sldId id="260" r:id="rId11"/>
    <p:sldId id="261" r:id="rId12"/>
    <p:sldId id="313" r:id="rId13"/>
    <p:sldId id="314" r:id="rId14"/>
    <p:sldId id="315" r:id="rId15"/>
    <p:sldId id="320" r:id="rId16"/>
    <p:sldId id="321" r:id="rId17"/>
    <p:sldId id="262" r:id="rId18"/>
    <p:sldId id="264" r:id="rId19"/>
    <p:sldId id="271" r:id="rId20"/>
    <p:sldId id="265" r:id="rId21"/>
    <p:sldId id="266" r:id="rId22"/>
    <p:sldId id="267" r:id="rId23"/>
    <p:sldId id="268" r:id="rId24"/>
    <p:sldId id="269" r:id="rId25"/>
    <p:sldId id="270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9" r:id="rId43"/>
    <p:sldId id="316" r:id="rId44"/>
    <p:sldId id="290" r:id="rId45"/>
    <p:sldId id="291" r:id="rId46"/>
    <p:sldId id="319" r:id="rId47"/>
    <p:sldId id="292" r:id="rId48"/>
    <p:sldId id="322" r:id="rId49"/>
    <p:sldId id="323" r:id="rId50"/>
    <p:sldId id="324" r:id="rId51"/>
    <p:sldId id="325" r:id="rId52"/>
    <p:sldId id="326" r:id="rId53"/>
    <p:sldId id="293" r:id="rId54"/>
    <p:sldId id="294" r:id="rId55"/>
    <p:sldId id="296" r:id="rId56"/>
    <p:sldId id="295" r:id="rId57"/>
    <p:sldId id="300" r:id="rId58"/>
    <p:sldId id="327" r:id="rId59"/>
    <p:sldId id="328" r:id="rId60"/>
    <p:sldId id="329" r:id="rId61"/>
    <p:sldId id="330" r:id="rId62"/>
    <p:sldId id="297" r:id="rId63"/>
    <p:sldId id="298" r:id="rId64"/>
    <p:sldId id="299" r:id="rId65"/>
    <p:sldId id="301" r:id="rId66"/>
    <p:sldId id="302" r:id="rId67"/>
    <p:sldId id="303" r:id="rId68"/>
    <p:sldId id="304" r:id="rId69"/>
    <p:sldId id="305" r:id="rId70"/>
    <p:sldId id="307" r:id="rId71"/>
    <p:sldId id="308" r:id="rId72"/>
    <p:sldId id="309" r:id="rId73"/>
    <p:sldId id="310" r:id="rId74"/>
    <p:sldId id="306" r:id="rId7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6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32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76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662726C-B52E-4981-9D24-B226C57A234C}" type="datetimeFigureOut">
              <a:rPr lang="el-GR" smtClean="0"/>
              <a:t>19/12/25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66D8499-F57D-4D21-983E-40FAC8E46B30}" type="slidenum">
              <a:rPr lang="el-GR" smtClean="0"/>
              <a:t>‹#›</a:t>
            </a:fld>
            <a:endParaRPr lang="el-GR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4188088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726C-B52E-4981-9D24-B226C57A234C}" type="datetimeFigureOut">
              <a:rPr lang="el-GR" smtClean="0"/>
              <a:t>19/12/25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8499-F57D-4D21-983E-40FAC8E46B3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844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726C-B52E-4981-9D24-B226C57A234C}" type="datetimeFigureOut">
              <a:rPr lang="el-GR" smtClean="0"/>
              <a:t>19/12/25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8499-F57D-4D21-983E-40FAC8E46B3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939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726C-B52E-4981-9D24-B226C57A234C}" type="datetimeFigureOut">
              <a:rPr lang="el-GR" smtClean="0"/>
              <a:t>19/12/25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8499-F57D-4D21-983E-40FAC8E46B3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0600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62726C-B52E-4981-9D24-B226C57A234C}" type="datetimeFigureOut">
              <a:rPr lang="el-GR" smtClean="0"/>
              <a:t>19/12/25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66D8499-F57D-4D21-983E-40FAC8E46B30}" type="slidenum">
              <a:rPr lang="el-GR" smtClean="0"/>
              <a:t>‹#›</a:t>
            </a:fld>
            <a:endParaRPr lang="el-GR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46980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726C-B52E-4981-9D24-B226C57A234C}" type="datetimeFigureOut">
              <a:rPr lang="el-GR" smtClean="0"/>
              <a:t>19/12/25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8499-F57D-4D21-983E-40FAC8E46B3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4537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726C-B52E-4981-9D24-B226C57A234C}" type="datetimeFigureOut">
              <a:rPr lang="el-GR" smtClean="0"/>
              <a:t>19/12/25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8499-F57D-4D21-983E-40FAC8E46B3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8772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726C-B52E-4981-9D24-B226C57A234C}" type="datetimeFigureOut">
              <a:rPr lang="el-GR" smtClean="0"/>
              <a:t>19/12/25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8499-F57D-4D21-983E-40FAC8E46B3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7491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726C-B52E-4981-9D24-B226C57A234C}" type="datetimeFigureOut">
              <a:rPr lang="el-GR" smtClean="0"/>
              <a:t>19/12/25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8499-F57D-4D21-983E-40FAC8E46B3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0408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62726C-B52E-4981-9D24-B226C57A234C}" type="datetimeFigureOut">
              <a:rPr lang="el-GR" smtClean="0"/>
              <a:t>19/12/25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66D8499-F57D-4D21-983E-40FAC8E46B30}" type="slidenum">
              <a:rPr lang="el-GR" smtClean="0"/>
              <a:t>‹#›</a:t>
            </a:fld>
            <a:endParaRPr lang="el-G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08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62726C-B52E-4981-9D24-B226C57A234C}" type="datetimeFigureOut">
              <a:rPr lang="el-GR" smtClean="0"/>
              <a:t>19/12/25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66D8499-F57D-4D21-983E-40FAC8E46B30}" type="slidenum">
              <a:rPr lang="el-GR" smtClean="0"/>
              <a:t>‹#›</a:t>
            </a:fld>
            <a:endParaRPr lang="el-G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98876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6662726C-B52E-4981-9D24-B226C57A234C}" type="datetimeFigureOut">
              <a:rPr lang="el-GR" smtClean="0"/>
              <a:t>19/12/25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A66D8499-F57D-4D21-983E-40FAC8E46B30}" type="slidenum">
              <a:rPr lang="el-GR" smtClean="0"/>
              <a:t>‹#›</a:t>
            </a:fld>
            <a:endParaRPr lang="el-GR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84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Brain and its associated blood suppl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" t="356" r="2117" b="-356"/>
          <a:stretch/>
        </p:blipFill>
        <p:spPr bwMode="auto">
          <a:xfrm>
            <a:off x="0" y="-1"/>
            <a:ext cx="12191999" cy="699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32029"/>
            <a:ext cx="9144000" cy="1877933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Blood Supply of the Brain and Spinal Cord </a:t>
            </a:r>
            <a:endParaRPr lang="el-GR" b="1" dirty="0">
              <a:solidFill>
                <a:schemeClr val="accent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9327" y="4018067"/>
            <a:ext cx="8222673" cy="2731180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en-US" sz="2400" b="1" dirty="0"/>
              <a:t>Tampaki Ekaterini Christina, MD, Pharm D, PhD, </a:t>
            </a:r>
            <a:r>
              <a:rPr lang="en-US" sz="2400" b="1" dirty="0" err="1"/>
              <a:t>postDoc</a:t>
            </a:r>
            <a:r>
              <a:rPr lang="en-US" sz="2400" b="1" dirty="0"/>
              <a:t>, Plastic and Reconstructive Surgeon</a:t>
            </a:r>
          </a:p>
          <a:p>
            <a:pPr algn="just"/>
            <a:r>
              <a:rPr lang="en-US" sz="2400" b="1" dirty="0"/>
              <a:t> </a:t>
            </a:r>
          </a:p>
          <a:p>
            <a:pPr algn="just"/>
            <a:r>
              <a:rPr lang="en-US" sz="2400" b="1" dirty="0" err="1"/>
              <a:t>Filippou</a:t>
            </a:r>
            <a:r>
              <a:rPr lang="en-US" sz="2400" b="1" dirty="0"/>
              <a:t> Dimitrios MD, PhD, </a:t>
            </a:r>
            <a:r>
              <a:rPr lang="en-US" sz="2400" dirty="0"/>
              <a:t>General Surgeon</a:t>
            </a:r>
          </a:p>
          <a:p>
            <a:pPr algn="just"/>
            <a:r>
              <a:rPr lang="en-US" sz="2400" dirty="0"/>
              <a:t>Assist. Professor of Anatomy</a:t>
            </a:r>
          </a:p>
        </p:txBody>
      </p:sp>
    </p:spTree>
    <p:extLst>
      <p:ext uri="{BB962C8B-B14F-4D97-AF65-F5344CB8AC3E}">
        <p14:creationId xmlns:p14="http://schemas.microsoft.com/office/powerpoint/2010/main" val="4002297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4"/>
          <a:stretch/>
        </p:blipFill>
        <p:spPr bwMode="auto">
          <a:xfrm>
            <a:off x="1143635" y="998963"/>
            <a:ext cx="3985926" cy="49000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"/>
          <a:stretch/>
        </p:blipFill>
        <p:spPr bwMode="auto">
          <a:xfrm>
            <a:off x="6689384" y="1255442"/>
            <a:ext cx="4428381" cy="47327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0181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t="19870" r="2347" b="16415"/>
          <a:stretch/>
        </p:blipFill>
        <p:spPr>
          <a:xfrm>
            <a:off x="0" y="200025"/>
            <a:ext cx="4471988" cy="64357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7" b="4391"/>
          <a:stretch/>
        </p:blipFill>
        <p:spPr>
          <a:xfrm>
            <a:off x="6880567" y="199792"/>
            <a:ext cx="4347102" cy="643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8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2669476-1D88-6D3C-A27D-CA6623B44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462" y="0"/>
            <a:ext cx="4923692" cy="2171700"/>
          </a:xfrm>
        </p:spPr>
        <p:txBody>
          <a:bodyPr>
            <a:normAutofit/>
          </a:bodyPr>
          <a:lstStyle/>
          <a:p>
            <a:pPr algn="ctr"/>
            <a:r>
              <a:rPr lang="de-CH" sz="3200" b="1" dirty="0" err="1">
                <a:solidFill>
                  <a:schemeClr val="accent6">
                    <a:lumMod val="50000"/>
                  </a:schemeClr>
                </a:solidFill>
              </a:rPr>
              <a:t>Arteries</a:t>
            </a:r>
            <a:r>
              <a:rPr lang="de-CH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3200" b="1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de-CH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32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3200" b="1" dirty="0" err="1">
                <a:solidFill>
                  <a:schemeClr val="accent6">
                    <a:lumMod val="50000"/>
                  </a:schemeClr>
                </a:solidFill>
              </a:rPr>
              <a:t>brain</a:t>
            </a:r>
            <a:r>
              <a:rPr lang="de-CH" sz="3200" b="1" dirty="0">
                <a:solidFill>
                  <a:schemeClr val="accent6">
                    <a:lumMod val="50000"/>
                  </a:schemeClr>
                </a:solidFill>
              </a:rPr>
              <a:t>: Inferior </a:t>
            </a:r>
            <a:r>
              <a:rPr lang="de-CH" sz="3200" b="1" dirty="0" err="1">
                <a:solidFill>
                  <a:schemeClr val="accent6">
                    <a:lumMod val="50000"/>
                  </a:schemeClr>
                </a:solidFill>
              </a:rPr>
              <a:t>view</a:t>
            </a:r>
            <a:endParaRPr lang="el-GR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0F4B317-579D-1962-D054-984CF9B65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524" y="-1"/>
            <a:ext cx="6564922" cy="685799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de-CH" dirty="0"/>
              <a:t>The </a:t>
            </a:r>
            <a:r>
              <a:rPr lang="de-CH" dirty="0" err="1"/>
              <a:t>main</a:t>
            </a:r>
            <a:r>
              <a:rPr lang="de-CH" dirty="0"/>
              <a:t> </a:t>
            </a:r>
            <a:r>
              <a:rPr lang="de-CH" dirty="0" err="1"/>
              <a:t>artery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 anterior </a:t>
            </a:r>
            <a:r>
              <a:rPr lang="de-CH" dirty="0" err="1"/>
              <a:t>circulation</a:t>
            </a:r>
            <a:r>
              <a:rPr lang="de-CH" dirty="0"/>
              <a:t> 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brain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 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internal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carotid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artery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(ICA),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which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terminates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as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anterior and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middle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cerebral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arteries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algn="just"/>
            <a:r>
              <a:rPr lang="de-CH" dirty="0"/>
              <a:t>The </a:t>
            </a:r>
            <a:r>
              <a:rPr lang="de-CH" dirty="0" err="1"/>
              <a:t>main</a:t>
            </a:r>
            <a:r>
              <a:rPr lang="de-CH" dirty="0"/>
              <a:t> </a:t>
            </a:r>
            <a:r>
              <a:rPr lang="de-CH" dirty="0" err="1"/>
              <a:t>artery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posterior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circulation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is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 vertebral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artery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de-CH" dirty="0"/>
              <a:t> </a:t>
            </a:r>
            <a:r>
              <a:rPr lang="de-CH" dirty="0" err="1"/>
              <a:t>It</a:t>
            </a:r>
            <a:r>
              <a:rPr lang="de-CH" dirty="0"/>
              <a:t> </a:t>
            </a:r>
            <a:r>
              <a:rPr lang="de-CH" dirty="0" err="1"/>
              <a:t>enters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cranial </a:t>
            </a:r>
            <a:r>
              <a:rPr lang="de-CH" dirty="0" err="1"/>
              <a:t>cavity</a:t>
            </a:r>
            <a:r>
              <a:rPr lang="de-CH" dirty="0"/>
              <a:t> </a:t>
            </a:r>
            <a:r>
              <a:rPr lang="de-CH" sz="2400" b="1" dirty="0">
                <a:solidFill>
                  <a:schemeClr val="accent6">
                    <a:lumMod val="75000"/>
                  </a:schemeClr>
                </a:solidFill>
              </a:rPr>
              <a:t>via </a:t>
            </a:r>
            <a:r>
              <a:rPr lang="de-CH" sz="2400" b="1" dirty="0" err="1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CH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75000"/>
                  </a:schemeClr>
                </a:solidFill>
              </a:rPr>
              <a:t>foramen</a:t>
            </a:r>
            <a:r>
              <a:rPr lang="de-CH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75000"/>
                  </a:schemeClr>
                </a:solidFill>
              </a:rPr>
              <a:t>magnum</a:t>
            </a:r>
            <a:r>
              <a:rPr lang="de-CH" dirty="0"/>
              <a:t> and </a:t>
            </a:r>
            <a:r>
              <a:rPr lang="de-CH" dirty="0" err="1"/>
              <a:t>gives</a:t>
            </a:r>
            <a:r>
              <a:rPr lang="de-CH" dirty="0"/>
              <a:t> off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several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branches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to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spinal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cord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meninges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part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cerebellum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  <a:p>
            <a:pPr algn="just"/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two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vertebral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arteries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dirty="0" err="1"/>
              <a:t>then</a:t>
            </a:r>
            <a:r>
              <a:rPr lang="de-CH" dirty="0"/>
              <a:t> </a:t>
            </a:r>
            <a:r>
              <a:rPr lang="de-CH" dirty="0" err="1"/>
              <a:t>converge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form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basilar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artery</a:t>
            </a:r>
            <a:r>
              <a:rPr lang="de-CH" dirty="0"/>
              <a:t> ﻿</a:t>
            </a:r>
            <a:r>
              <a:rPr lang="de-CH" dirty="0" err="1"/>
              <a:t>which</a:t>
            </a:r>
            <a:r>
              <a:rPr lang="de-CH" dirty="0"/>
              <a:t> </a:t>
            </a:r>
            <a:r>
              <a:rPr lang="de-CH" dirty="0" err="1"/>
              <a:t>courses</a:t>
            </a:r>
            <a:r>
              <a:rPr lang="de-CH" dirty="0"/>
              <a:t> </a:t>
            </a:r>
            <a:r>
              <a:rPr lang="de-CH" dirty="0" err="1"/>
              <a:t>vertically</a:t>
            </a:r>
            <a:r>
              <a:rPr lang="de-CH" dirty="0"/>
              <a:t> </a:t>
            </a:r>
            <a:r>
              <a:rPr lang="de-CH" dirty="0" err="1"/>
              <a:t>across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pons</a:t>
            </a:r>
            <a:r>
              <a:rPr lang="de-CH" dirty="0"/>
              <a:t> and </a:t>
            </a:r>
            <a:r>
              <a:rPr lang="de-CH" dirty="0" err="1"/>
              <a:t>posterior</a:t>
            </a:r>
            <a:r>
              <a:rPr lang="de-CH" dirty="0"/>
              <a:t> cranial </a:t>
            </a:r>
            <a:r>
              <a:rPr lang="de-CH" dirty="0" err="1"/>
              <a:t>fossa</a:t>
            </a:r>
            <a:r>
              <a:rPr lang="de-CH" dirty="0"/>
              <a:t> </a:t>
            </a:r>
            <a:r>
              <a:rPr lang="de-CH" dirty="0" err="1"/>
              <a:t>where</a:t>
            </a:r>
            <a:r>
              <a:rPr lang="de-CH" dirty="0"/>
              <a:t> </a:t>
            </a:r>
            <a:r>
              <a:rPr lang="de-CH" dirty="0" err="1"/>
              <a:t>it</a:t>
            </a:r>
            <a:r>
              <a:rPr lang="de-CH" dirty="0"/>
              <a:t> </a:t>
            </a:r>
            <a:r>
              <a:rPr lang="de-CH" dirty="0" err="1"/>
              <a:t>gives</a:t>
            </a:r>
            <a:r>
              <a:rPr lang="de-CH" dirty="0"/>
              <a:t> off </a:t>
            </a:r>
            <a:r>
              <a:rPr lang="de-CH" dirty="0" err="1"/>
              <a:t>several</a:t>
            </a:r>
            <a:r>
              <a:rPr lang="de-CH" dirty="0"/>
              <a:t> </a:t>
            </a:r>
            <a:r>
              <a:rPr lang="de-CH" dirty="0" err="1"/>
              <a:t>branches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rest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cerebellum</a:t>
            </a:r>
            <a:r>
              <a:rPr lang="de-CH" dirty="0"/>
              <a:t>, </a:t>
            </a:r>
            <a:r>
              <a:rPr lang="de-CH" dirty="0" err="1"/>
              <a:t>pons</a:t>
            </a:r>
            <a:r>
              <a:rPr lang="de-CH" dirty="0"/>
              <a:t>, </a:t>
            </a:r>
            <a:r>
              <a:rPr lang="de-CH" dirty="0" err="1"/>
              <a:t>midbrain</a:t>
            </a:r>
            <a:r>
              <a:rPr lang="de-CH" dirty="0"/>
              <a:t> and internal </a:t>
            </a:r>
            <a:r>
              <a:rPr lang="de-CH" dirty="0" err="1"/>
              <a:t>ear</a:t>
            </a:r>
            <a:r>
              <a:rPr lang="de-CH" dirty="0"/>
              <a:t>. </a:t>
            </a:r>
          </a:p>
          <a:p>
            <a:pPr algn="just"/>
            <a:r>
              <a:rPr lang="de-CH" dirty="0"/>
              <a:t>The </a:t>
            </a:r>
            <a:r>
              <a:rPr lang="de-CH" dirty="0" err="1"/>
              <a:t>basilar</a:t>
            </a:r>
            <a:r>
              <a:rPr lang="de-CH" dirty="0"/>
              <a:t> </a:t>
            </a:r>
            <a:r>
              <a:rPr lang="de-CH" dirty="0" err="1"/>
              <a:t>artery</a:t>
            </a:r>
            <a:r>
              <a:rPr lang="de-CH" dirty="0"/>
              <a:t> </a:t>
            </a:r>
            <a:r>
              <a:rPr lang="de-CH" dirty="0" err="1"/>
              <a:t>terminates</a:t>
            </a:r>
            <a:r>
              <a:rPr lang="de-CH" dirty="0"/>
              <a:t> </a:t>
            </a:r>
            <a:r>
              <a:rPr lang="de-CH" dirty="0" err="1"/>
              <a:t>as</a:t>
            </a:r>
            <a:r>
              <a:rPr lang="de-CH" dirty="0"/>
              <a:t> a </a:t>
            </a:r>
            <a:r>
              <a:rPr lang="de-CH" dirty="0" err="1"/>
              <a:t>bifurcation</a:t>
            </a:r>
            <a:r>
              <a:rPr lang="de-CH" dirty="0"/>
              <a:t> </a:t>
            </a:r>
            <a:r>
              <a:rPr lang="de-CH" dirty="0" err="1"/>
              <a:t>which</a:t>
            </a:r>
            <a:r>
              <a:rPr lang="de-CH" dirty="0"/>
              <a:t> </a:t>
            </a:r>
            <a:r>
              <a:rPr lang="de-CH" dirty="0" err="1"/>
              <a:t>gives</a:t>
            </a:r>
            <a:r>
              <a:rPr lang="de-CH" dirty="0"/>
              <a:t> off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paired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posterior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cerebral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arteries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de-CH" dirty="0" err="1"/>
              <a:t>that</a:t>
            </a:r>
            <a:r>
              <a:rPr lang="de-CH" dirty="0"/>
              <a:t> </a:t>
            </a:r>
            <a:r>
              <a:rPr lang="de-CH" dirty="0" err="1"/>
              <a:t>contribute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 </a:t>
            </a:r>
            <a:r>
              <a:rPr lang="de-CH" dirty="0">
                <a:solidFill>
                  <a:schemeClr val="tx1"/>
                </a:solidFill>
              </a:rPr>
              <a:t>cerebral </a:t>
            </a:r>
            <a:r>
              <a:rPr lang="de-CH" dirty="0" err="1">
                <a:solidFill>
                  <a:schemeClr val="tx1"/>
                </a:solidFill>
              </a:rPr>
              <a:t>arterial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circle</a:t>
            </a:r>
            <a:r>
              <a:rPr lang="de-CH" dirty="0">
                <a:solidFill>
                  <a:schemeClr val="tx1"/>
                </a:solidFill>
              </a:rPr>
              <a:t> (</a:t>
            </a:r>
            <a:r>
              <a:rPr lang="de-CH" dirty="0" err="1">
                <a:solidFill>
                  <a:schemeClr val="tx1"/>
                </a:solidFill>
              </a:rPr>
              <a:t>of</a:t>
            </a:r>
            <a:r>
              <a:rPr lang="de-CH" dirty="0">
                <a:solidFill>
                  <a:schemeClr val="tx1"/>
                </a:solidFill>
              </a:rPr>
              <a:t> Willis). </a:t>
            </a:r>
          </a:p>
          <a:p>
            <a:pPr algn="just"/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The cerebral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arterial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circle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Willis) </a:t>
            </a:r>
            <a:r>
              <a:rPr lang="de-CH" dirty="0" err="1"/>
              <a:t>is</a:t>
            </a:r>
            <a:r>
              <a:rPr lang="de-CH" dirty="0"/>
              <a:t> an </a:t>
            </a:r>
            <a:r>
              <a:rPr lang="de-CH" dirty="0" err="1"/>
              <a:t>anastomotic</a:t>
            </a:r>
            <a:r>
              <a:rPr lang="de-CH" dirty="0"/>
              <a:t> loop/ring </a:t>
            </a:r>
            <a:r>
              <a:rPr lang="de-CH" dirty="0" err="1"/>
              <a:t>formed</a:t>
            </a:r>
            <a:r>
              <a:rPr lang="de-CH" dirty="0"/>
              <a:t> </a:t>
            </a:r>
            <a:r>
              <a:rPr lang="de-CH" dirty="0" err="1"/>
              <a:t>between</a:t>
            </a:r>
            <a:r>
              <a:rPr lang="de-CH" dirty="0"/>
              <a:t> </a:t>
            </a:r>
            <a:r>
              <a:rPr lang="de-CH" dirty="0" err="1"/>
              <a:t>four</a:t>
            </a:r>
            <a:r>
              <a:rPr lang="de-CH" dirty="0"/>
              <a:t> </a:t>
            </a:r>
            <a:r>
              <a:rPr lang="de-CH" dirty="0" err="1"/>
              <a:t>paired</a:t>
            </a:r>
            <a:r>
              <a:rPr lang="de-CH" dirty="0"/>
              <a:t> </a:t>
            </a:r>
            <a:r>
              <a:rPr lang="de-CH" dirty="0" err="1"/>
              <a:t>arteries</a:t>
            </a:r>
            <a:r>
              <a:rPr lang="de-CH" dirty="0"/>
              <a:t> and </a:t>
            </a:r>
            <a:r>
              <a:rPr lang="de-CH" dirty="0" err="1"/>
              <a:t>one</a:t>
            </a:r>
            <a:r>
              <a:rPr lang="de-CH" dirty="0"/>
              <a:t> </a:t>
            </a:r>
            <a:r>
              <a:rPr lang="de-CH" dirty="0" err="1"/>
              <a:t>unpaired</a:t>
            </a:r>
            <a:r>
              <a:rPr lang="de-CH" dirty="0"/>
              <a:t> </a:t>
            </a:r>
            <a:r>
              <a:rPr lang="de-CH" dirty="0" err="1"/>
              <a:t>artery</a:t>
            </a:r>
            <a:r>
              <a:rPr lang="de-CH" dirty="0"/>
              <a:t> </a:t>
            </a:r>
            <a:r>
              <a:rPr lang="de-CH" dirty="0" err="1"/>
              <a:t>which</a:t>
            </a:r>
            <a:r>
              <a:rPr lang="de-CH" dirty="0"/>
              <a:t> </a:t>
            </a:r>
            <a:r>
              <a:rPr lang="de-CH" dirty="0" err="1"/>
              <a:t>facilitates</a:t>
            </a:r>
            <a:r>
              <a:rPr lang="de-CH" dirty="0"/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collateral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blood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between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anterior and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posterior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cerebral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circulations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as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well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as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right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left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blood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supply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de-CH" dirty="0"/>
              <a:t> </a:t>
            </a:r>
            <a:r>
              <a:rPr lang="de-CH" dirty="0" err="1"/>
              <a:t>Several</a:t>
            </a:r>
            <a:r>
              <a:rPr lang="de-CH" dirty="0"/>
              <a:t> </a:t>
            </a:r>
            <a:r>
              <a:rPr lang="de-CH" dirty="0" err="1"/>
              <a:t>small</a:t>
            </a:r>
            <a:r>
              <a:rPr lang="de-CH" dirty="0"/>
              <a:t> </a:t>
            </a:r>
            <a:r>
              <a:rPr lang="de-CH" dirty="0" err="1"/>
              <a:t>perforating</a:t>
            </a:r>
            <a:r>
              <a:rPr lang="de-CH" dirty="0"/>
              <a:t> (</a:t>
            </a:r>
            <a:r>
              <a:rPr lang="de-CH" dirty="0" err="1"/>
              <a:t>central</a:t>
            </a:r>
            <a:r>
              <a:rPr lang="de-CH" dirty="0"/>
              <a:t>) </a:t>
            </a:r>
            <a:r>
              <a:rPr lang="de-CH" dirty="0" err="1"/>
              <a:t>arteries</a:t>
            </a:r>
            <a:r>
              <a:rPr lang="de-CH" dirty="0"/>
              <a:t> </a:t>
            </a:r>
            <a:r>
              <a:rPr lang="de-CH" dirty="0" err="1"/>
              <a:t>emerge</a:t>
            </a:r>
            <a:r>
              <a:rPr lang="de-CH" dirty="0"/>
              <a:t> </a:t>
            </a:r>
            <a:r>
              <a:rPr lang="de-CH" dirty="0" err="1"/>
              <a:t>from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cerebral </a:t>
            </a:r>
            <a:r>
              <a:rPr lang="de-CH" dirty="0" err="1"/>
              <a:t>arterial</a:t>
            </a:r>
            <a:r>
              <a:rPr lang="de-CH" dirty="0"/>
              <a:t> </a:t>
            </a:r>
            <a:r>
              <a:rPr lang="de-CH" dirty="0" err="1"/>
              <a:t>circle</a:t>
            </a:r>
            <a:r>
              <a:rPr lang="de-CH" dirty="0"/>
              <a:t> (</a:t>
            </a:r>
            <a:r>
              <a:rPr lang="de-CH" dirty="0" err="1"/>
              <a:t>of</a:t>
            </a:r>
            <a:r>
              <a:rPr lang="de-CH" dirty="0"/>
              <a:t> Willis), </a:t>
            </a:r>
            <a:r>
              <a:rPr lang="de-CH" dirty="0" err="1"/>
              <a:t>many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which</a:t>
            </a:r>
            <a:r>
              <a:rPr lang="de-CH" dirty="0"/>
              <a:t> pass </a:t>
            </a:r>
            <a:r>
              <a:rPr lang="de-CH" dirty="0" err="1"/>
              <a:t>into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brain</a:t>
            </a:r>
            <a:r>
              <a:rPr lang="de-CH" dirty="0"/>
              <a:t> </a:t>
            </a:r>
            <a:r>
              <a:rPr lang="de-CH" dirty="0" err="1"/>
              <a:t>directly</a:t>
            </a:r>
            <a:r>
              <a:rPr lang="de-CH" dirty="0"/>
              <a:t> and </a:t>
            </a:r>
            <a:r>
              <a:rPr lang="de-CH" dirty="0" err="1"/>
              <a:t>supply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cortex</a:t>
            </a:r>
            <a:r>
              <a:rPr lang="de-CH" dirty="0"/>
              <a:t> and </a:t>
            </a:r>
            <a:r>
              <a:rPr lang="de-CH" dirty="0" err="1"/>
              <a:t>subcortical</a:t>
            </a:r>
            <a:r>
              <a:rPr lang="de-CH" dirty="0"/>
              <a:t> </a:t>
            </a:r>
            <a:r>
              <a:rPr lang="de-CH" dirty="0" err="1"/>
              <a:t>structures</a:t>
            </a:r>
            <a:r>
              <a:rPr lang="de-CH" dirty="0"/>
              <a:t>.</a:t>
            </a:r>
            <a:endParaRPr lang="el-GR" dirty="0"/>
          </a:p>
        </p:txBody>
      </p:sp>
      <p:pic>
        <p:nvPicPr>
          <p:cNvPr id="2050" name="Picture 2" descr="Circle of Willis">
            <a:extLst>
              <a:ext uri="{FF2B5EF4-FFF2-40B4-BE49-F238E27FC236}">
                <a16:creationId xmlns:a16="http://schemas.microsoft.com/office/drawing/2014/main" id="{3BEBE342-630B-A55B-7A93-FEA2ACD2A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446" y="1008185"/>
            <a:ext cx="5134708" cy="584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928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E0D39F4-5ED0-C4EA-8B30-FA69DC3F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892" y="0"/>
            <a:ext cx="5287108" cy="2171700"/>
          </a:xfrm>
        </p:spPr>
        <p:txBody>
          <a:bodyPr>
            <a:normAutofit/>
          </a:bodyPr>
          <a:lstStyle/>
          <a:p>
            <a:pPr algn="ctr"/>
            <a:r>
              <a:rPr lang="de-CH" sz="4000" b="1" dirty="0" err="1">
                <a:solidFill>
                  <a:schemeClr val="accent6">
                    <a:lumMod val="50000"/>
                  </a:schemeClr>
                </a:solidFill>
              </a:rPr>
              <a:t>Arteries</a:t>
            </a:r>
            <a:r>
              <a:rPr lang="de-CH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4000" b="1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de-CH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40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4000" b="1" dirty="0" err="1">
                <a:solidFill>
                  <a:schemeClr val="accent6">
                    <a:lumMod val="50000"/>
                  </a:schemeClr>
                </a:solidFill>
              </a:rPr>
              <a:t>brain</a:t>
            </a:r>
            <a:r>
              <a:rPr lang="de-CH" sz="4000" b="1" dirty="0">
                <a:solidFill>
                  <a:schemeClr val="accent6">
                    <a:lumMod val="50000"/>
                  </a:schemeClr>
                </a:solidFill>
              </a:rPr>
              <a:t>: Medial </a:t>
            </a:r>
            <a:r>
              <a:rPr lang="de-CH" sz="4000" b="1" dirty="0" err="1">
                <a:solidFill>
                  <a:schemeClr val="accent6">
                    <a:lumMod val="50000"/>
                  </a:schemeClr>
                </a:solidFill>
              </a:rPr>
              <a:t>view</a:t>
            </a:r>
            <a:endParaRPr lang="el-GR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E1BD373-00AE-9FE3-63DC-8B2A6159B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55" y="281355"/>
            <a:ext cx="6096000" cy="6576644"/>
          </a:xfrm>
        </p:spPr>
        <p:txBody>
          <a:bodyPr>
            <a:noAutofit/>
          </a:bodyPr>
          <a:lstStyle/>
          <a:p>
            <a:pPr algn="just"/>
            <a:r>
              <a:rPr lang="de-CH" sz="2400" dirty="0"/>
              <a:t>Right cerebral </a:t>
            </a:r>
            <a:r>
              <a:rPr lang="de-CH" sz="2400" dirty="0" err="1"/>
              <a:t>hemisphere</a:t>
            </a:r>
            <a:r>
              <a:rPr lang="de-CH" sz="2400" dirty="0"/>
              <a:t> (</a:t>
            </a:r>
            <a:r>
              <a:rPr lang="de-CH" sz="2400" dirty="0" err="1"/>
              <a:t>without</a:t>
            </a:r>
            <a:r>
              <a:rPr lang="de-CH" sz="2400" dirty="0"/>
              <a:t> </a:t>
            </a:r>
            <a:r>
              <a:rPr lang="de-CH" sz="2400" dirty="0" err="1"/>
              <a:t>the</a:t>
            </a:r>
            <a:r>
              <a:rPr lang="de-CH" sz="2400" dirty="0"/>
              <a:t> </a:t>
            </a:r>
            <a:r>
              <a:rPr lang="de-CH" sz="2400" dirty="0" err="1"/>
              <a:t>brainstem</a:t>
            </a:r>
            <a:r>
              <a:rPr lang="de-CH" sz="2400" dirty="0"/>
              <a:t> and </a:t>
            </a:r>
            <a:r>
              <a:rPr lang="de-CH" sz="2400" dirty="0" err="1"/>
              <a:t>cerebellum</a:t>
            </a:r>
            <a:r>
              <a:rPr lang="de-CH" sz="2400" dirty="0"/>
              <a:t>) </a:t>
            </a:r>
            <a:r>
              <a:rPr lang="de-CH" sz="2400" dirty="0" err="1"/>
              <a:t>with</a:t>
            </a:r>
            <a:r>
              <a:rPr lang="de-CH" sz="2400" dirty="0"/>
              <a:t> </a:t>
            </a:r>
            <a:r>
              <a:rPr lang="de-CH" sz="2400" dirty="0" err="1"/>
              <a:t>arteries</a:t>
            </a:r>
            <a:r>
              <a:rPr lang="de-CH" sz="2400" dirty="0"/>
              <a:t> </a:t>
            </a:r>
            <a:r>
              <a:rPr lang="de-CH" sz="2400" dirty="0" err="1"/>
              <a:t>exposed</a:t>
            </a:r>
            <a:r>
              <a:rPr lang="de-CH" sz="2400" dirty="0"/>
              <a:t>. </a:t>
            </a:r>
          </a:p>
          <a:p>
            <a:pPr algn="just"/>
            <a:r>
              <a:rPr lang="de-CH" sz="2400" dirty="0"/>
              <a:t>The 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anterior cerebral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artery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(ACA</a:t>
            </a:r>
            <a:r>
              <a:rPr lang="de-CH" sz="2400" dirty="0"/>
              <a:t>) </a:t>
            </a:r>
            <a:r>
              <a:rPr lang="de-CH" sz="2400" dirty="0" err="1"/>
              <a:t>gives</a:t>
            </a:r>
            <a:r>
              <a:rPr lang="de-CH" sz="2400" dirty="0"/>
              <a:t> off </a:t>
            </a:r>
            <a:r>
              <a:rPr lang="de-CH" sz="2400" dirty="0" err="1"/>
              <a:t>several</a:t>
            </a:r>
            <a:r>
              <a:rPr lang="de-CH" sz="2400" dirty="0"/>
              <a:t> </a:t>
            </a:r>
            <a:r>
              <a:rPr lang="de-CH" sz="2400" dirty="0" err="1"/>
              <a:t>branches</a:t>
            </a:r>
            <a:r>
              <a:rPr lang="de-CH" sz="2400" dirty="0"/>
              <a:t> </a:t>
            </a:r>
            <a:r>
              <a:rPr lang="de-CH" sz="2400" dirty="0" err="1"/>
              <a:t>including</a:t>
            </a:r>
            <a:r>
              <a:rPr lang="de-CH" sz="2400" dirty="0"/>
              <a:t> </a:t>
            </a:r>
            <a:r>
              <a:rPr lang="de-CH" sz="2400" dirty="0" err="1"/>
              <a:t>the</a:t>
            </a:r>
            <a:r>
              <a:rPr lang="de-CH" sz="2400" dirty="0"/>
              <a:t> anterior </a:t>
            </a:r>
            <a:r>
              <a:rPr lang="de-CH" sz="2400" dirty="0" err="1"/>
              <a:t>communicating</a:t>
            </a:r>
            <a:r>
              <a:rPr lang="de-CH" sz="2400" dirty="0"/>
              <a:t> </a:t>
            </a:r>
            <a:r>
              <a:rPr lang="de-CH" sz="2400" dirty="0" err="1"/>
              <a:t>artery</a:t>
            </a:r>
            <a:r>
              <a:rPr lang="de-CH" sz="2400" dirty="0"/>
              <a:t> and </a:t>
            </a:r>
            <a:r>
              <a:rPr lang="de-CH" sz="2400" dirty="0" err="1"/>
              <a:t>cortical</a:t>
            </a:r>
            <a:r>
              <a:rPr lang="de-CH" sz="2400" dirty="0"/>
              <a:t> </a:t>
            </a:r>
            <a:r>
              <a:rPr lang="de-CH" sz="2400" dirty="0" err="1"/>
              <a:t>branches</a:t>
            </a:r>
            <a:r>
              <a:rPr lang="de-CH" sz="2400" dirty="0"/>
              <a:t> </a:t>
            </a:r>
            <a:r>
              <a:rPr lang="de-CH" sz="2400" dirty="0" err="1"/>
              <a:t>to</a:t>
            </a:r>
            <a:r>
              <a:rPr lang="de-CH" sz="2400" dirty="0"/>
              <a:t> </a:t>
            </a:r>
            <a:r>
              <a:rPr lang="de-CH" sz="2400" dirty="0" err="1"/>
              <a:t>the</a:t>
            </a:r>
            <a:r>
              <a:rPr lang="de-CH" sz="2400" dirty="0"/>
              <a:t> frontal and medial </a:t>
            </a:r>
            <a:r>
              <a:rPr lang="de-CH" sz="2400" dirty="0" err="1"/>
              <a:t>surfaces</a:t>
            </a:r>
            <a:r>
              <a:rPr lang="de-CH" sz="2400" dirty="0"/>
              <a:t> </a:t>
            </a:r>
            <a:r>
              <a:rPr lang="de-CH" sz="2400" dirty="0" err="1"/>
              <a:t>of</a:t>
            </a:r>
            <a:r>
              <a:rPr lang="de-CH" sz="2400" dirty="0"/>
              <a:t> </a:t>
            </a:r>
            <a:r>
              <a:rPr lang="de-CH" sz="2400" dirty="0" err="1"/>
              <a:t>the</a:t>
            </a:r>
            <a:r>
              <a:rPr lang="de-CH" sz="2400" dirty="0"/>
              <a:t> cerebral </a:t>
            </a:r>
            <a:r>
              <a:rPr lang="de-CH" sz="2400" dirty="0" err="1"/>
              <a:t>cortex</a:t>
            </a:r>
            <a:r>
              <a:rPr lang="de-CH" sz="2400" dirty="0"/>
              <a:t> (frontal, parietal and </a:t>
            </a:r>
            <a:r>
              <a:rPr lang="de-CH" sz="2400" dirty="0" err="1"/>
              <a:t>limbic</a:t>
            </a:r>
            <a:r>
              <a:rPr lang="de-CH" sz="2400" dirty="0"/>
              <a:t> </a:t>
            </a:r>
            <a:r>
              <a:rPr lang="de-CH" sz="2400" dirty="0" err="1"/>
              <a:t>lobes</a:t>
            </a:r>
            <a:r>
              <a:rPr lang="de-CH" sz="2400" dirty="0"/>
              <a:t>) and </a:t>
            </a:r>
            <a:r>
              <a:rPr lang="de-CH" sz="2400" dirty="0" err="1"/>
              <a:t>part</a:t>
            </a:r>
            <a:r>
              <a:rPr lang="de-CH" sz="2400" dirty="0"/>
              <a:t> </a:t>
            </a:r>
            <a:r>
              <a:rPr lang="de-CH" sz="2400" dirty="0" err="1"/>
              <a:t>of</a:t>
            </a:r>
            <a:r>
              <a:rPr lang="de-CH" sz="2400" dirty="0"/>
              <a:t> </a:t>
            </a:r>
            <a:r>
              <a:rPr lang="de-CH" sz="2400" dirty="0" err="1"/>
              <a:t>the</a:t>
            </a:r>
            <a:r>
              <a:rPr lang="de-CH" sz="2400" dirty="0"/>
              <a:t> </a:t>
            </a:r>
            <a:r>
              <a:rPr lang="de-CH" sz="2400" dirty="0" err="1"/>
              <a:t>corpus</a:t>
            </a:r>
            <a:r>
              <a:rPr lang="de-CH" sz="2400" dirty="0"/>
              <a:t> callosum.</a:t>
            </a:r>
          </a:p>
          <a:p>
            <a:pPr algn="just"/>
            <a:endParaRPr lang="de-CH" sz="2400" dirty="0"/>
          </a:p>
          <a:p>
            <a:pPr algn="just"/>
            <a:r>
              <a:rPr lang="de-CH" sz="2400" dirty="0"/>
              <a:t>The 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posterior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cerebral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artery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(PCA) </a:t>
            </a:r>
            <a:r>
              <a:rPr lang="de-CH" sz="2400" dirty="0" err="1"/>
              <a:t>gives</a:t>
            </a:r>
            <a:r>
              <a:rPr lang="de-CH" sz="2400" dirty="0"/>
              <a:t> off </a:t>
            </a:r>
            <a:r>
              <a:rPr lang="de-CH" sz="2400" dirty="0" err="1"/>
              <a:t>several</a:t>
            </a:r>
            <a:r>
              <a:rPr lang="de-CH" sz="2400" dirty="0"/>
              <a:t> </a:t>
            </a:r>
            <a:r>
              <a:rPr lang="de-CH" sz="2400" dirty="0" err="1"/>
              <a:t>branches</a:t>
            </a:r>
            <a:r>
              <a:rPr lang="de-CH" sz="2400" dirty="0"/>
              <a:t> </a:t>
            </a:r>
            <a:r>
              <a:rPr lang="de-CH" sz="2400" dirty="0" err="1"/>
              <a:t>to</a:t>
            </a:r>
            <a:r>
              <a:rPr lang="de-CH" sz="2400" dirty="0"/>
              <a:t> </a:t>
            </a:r>
            <a:r>
              <a:rPr lang="de-CH" sz="2400" dirty="0" err="1"/>
              <a:t>the</a:t>
            </a:r>
            <a:r>
              <a:rPr lang="de-CH" sz="2400" dirty="0"/>
              <a:t> occipital lobe, </a:t>
            </a:r>
            <a:r>
              <a:rPr lang="de-CH" sz="2400" dirty="0" err="1"/>
              <a:t>the</a:t>
            </a:r>
            <a:r>
              <a:rPr lang="de-CH" sz="2400" dirty="0"/>
              <a:t> </a:t>
            </a:r>
            <a:r>
              <a:rPr lang="de-CH" sz="2400" dirty="0" err="1"/>
              <a:t>inferolateral</a:t>
            </a:r>
            <a:r>
              <a:rPr lang="de-CH" sz="2400" dirty="0"/>
              <a:t> </a:t>
            </a:r>
            <a:r>
              <a:rPr lang="de-CH" sz="2400" dirty="0" err="1"/>
              <a:t>surface</a:t>
            </a:r>
            <a:r>
              <a:rPr lang="de-CH" sz="2400" dirty="0"/>
              <a:t> </a:t>
            </a:r>
            <a:r>
              <a:rPr lang="de-CH" sz="2400" dirty="0" err="1"/>
              <a:t>of</a:t>
            </a:r>
            <a:r>
              <a:rPr lang="de-CH" sz="2400" dirty="0"/>
              <a:t> </a:t>
            </a:r>
            <a:r>
              <a:rPr lang="de-CH" sz="2400" dirty="0" err="1"/>
              <a:t>the</a:t>
            </a:r>
            <a:r>
              <a:rPr lang="de-CH" sz="2400" dirty="0"/>
              <a:t> temporal lobe, </a:t>
            </a:r>
            <a:r>
              <a:rPr lang="de-CH" sz="2400" dirty="0" err="1"/>
              <a:t>midbrain</a:t>
            </a:r>
            <a:r>
              <a:rPr lang="de-CH" sz="2400" dirty="0"/>
              <a:t>, </a:t>
            </a:r>
            <a:r>
              <a:rPr lang="de-CH" sz="2400" dirty="0" err="1"/>
              <a:t>thalamus</a:t>
            </a:r>
            <a:r>
              <a:rPr lang="de-CH" sz="2400" dirty="0"/>
              <a:t>, </a:t>
            </a:r>
            <a:r>
              <a:rPr lang="de-CH" sz="2400" dirty="0" err="1"/>
              <a:t>choroid</a:t>
            </a:r>
            <a:r>
              <a:rPr lang="de-CH" sz="2400" dirty="0"/>
              <a:t> </a:t>
            </a:r>
            <a:r>
              <a:rPr lang="de-CH" sz="2400" dirty="0" err="1"/>
              <a:t>plexus</a:t>
            </a:r>
            <a:r>
              <a:rPr lang="de-CH" sz="2400" dirty="0"/>
              <a:t> (</a:t>
            </a:r>
            <a:r>
              <a:rPr lang="de-CH" sz="2400" dirty="0" err="1"/>
              <a:t>third</a:t>
            </a:r>
            <a:r>
              <a:rPr lang="de-CH" sz="2400" dirty="0"/>
              <a:t> and lateral </a:t>
            </a:r>
            <a:r>
              <a:rPr lang="de-CH" sz="2400" dirty="0" err="1"/>
              <a:t>ventricle</a:t>
            </a:r>
            <a:r>
              <a:rPr lang="de-CH" sz="2400" dirty="0"/>
              <a:t>) and cerebral </a:t>
            </a:r>
            <a:r>
              <a:rPr lang="de-CH" sz="2400" dirty="0" err="1"/>
              <a:t>peduncles</a:t>
            </a:r>
            <a:r>
              <a:rPr lang="de-CH" sz="2400" dirty="0"/>
              <a:t>.</a:t>
            </a:r>
            <a:endParaRPr lang="el-GR" sz="2400" dirty="0"/>
          </a:p>
        </p:txBody>
      </p:sp>
      <p:pic>
        <p:nvPicPr>
          <p:cNvPr id="3074" name="Picture 2" descr="Blood supply to the corpus callosum and surrounding structures">
            <a:extLst>
              <a:ext uri="{FF2B5EF4-FFF2-40B4-BE49-F238E27FC236}">
                <a16:creationId xmlns:a16="http://schemas.microsoft.com/office/drawing/2014/main" id="{7EB423B3-3DB7-76EB-4034-4068CCCAB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138" y="1113692"/>
            <a:ext cx="5720861" cy="574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692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41052DC-D6FF-6FEA-36CD-4A8C87A8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8308" y="140677"/>
            <a:ext cx="4923692" cy="2031023"/>
          </a:xfrm>
        </p:spPr>
        <p:txBody>
          <a:bodyPr>
            <a:normAutofit/>
          </a:bodyPr>
          <a:lstStyle/>
          <a:p>
            <a:pPr algn="ctr"/>
            <a:r>
              <a:rPr lang="de-CH" sz="4000" b="1" dirty="0" err="1">
                <a:solidFill>
                  <a:schemeClr val="accent6">
                    <a:lumMod val="50000"/>
                  </a:schemeClr>
                </a:solidFill>
              </a:rPr>
              <a:t>Arteries</a:t>
            </a:r>
            <a:r>
              <a:rPr lang="de-CH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4000" b="1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de-CH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40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4000" b="1" dirty="0" err="1">
                <a:solidFill>
                  <a:schemeClr val="accent6">
                    <a:lumMod val="50000"/>
                  </a:schemeClr>
                </a:solidFill>
              </a:rPr>
              <a:t>brain</a:t>
            </a:r>
            <a:r>
              <a:rPr lang="de-CH" sz="4000" b="1" dirty="0">
                <a:solidFill>
                  <a:schemeClr val="accent6">
                    <a:lumMod val="50000"/>
                  </a:schemeClr>
                </a:solidFill>
              </a:rPr>
              <a:t>: Lateral </a:t>
            </a:r>
            <a:r>
              <a:rPr lang="de-CH" sz="4000" b="1" dirty="0" err="1">
                <a:solidFill>
                  <a:schemeClr val="accent6">
                    <a:lumMod val="50000"/>
                  </a:schemeClr>
                </a:solidFill>
              </a:rPr>
              <a:t>view</a:t>
            </a:r>
            <a:endParaRPr lang="el-GR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16BFA1A-747F-FDF8-9B0C-05CF318FF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631" y="140677"/>
            <a:ext cx="6412524" cy="6635261"/>
          </a:xfrm>
        </p:spPr>
        <p:txBody>
          <a:bodyPr>
            <a:normAutofit/>
          </a:bodyPr>
          <a:lstStyle/>
          <a:p>
            <a:pPr algn="just"/>
            <a:r>
              <a:rPr lang="de-CH" sz="2800" i="1" dirty="0"/>
              <a:t>Lateral </a:t>
            </a:r>
            <a:r>
              <a:rPr lang="de-CH" sz="2800" i="1" dirty="0" err="1"/>
              <a:t>view</a:t>
            </a:r>
            <a:r>
              <a:rPr lang="de-CH" sz="2800" i="1" dirty="0"/>
              <a:t> </a:t>
            </a:r>
            <a:r>
              <a:rPr lang="de-CH" sz="2800" i="1" dirty="0" err="1"/>
              <a:t>of</a:t>
            </a:r>
            <a:r>
              <a:rPr lang="de-CH" sz="2800" i="1" dirty="0"/>
              <a:t> </a:t>
            </a:r>
            <a:r>
              <a:rPr lang="de-CH" sz="2800" i="1" dirty="0" err="1"/>
              <a:t>the</a:t>
            </a:r>
            <a:r>
              <a:rPr lang="de-CH" sz="2800" i="1" dirty="0"/>
              <a:t> </a:t>
            </a:r>
            <a:r>
              <a:rPr lang="de-CH" sz="2800" i="1" dirty="0" err="1"/>
              <a:t>brain</a:t>
            </a:r>
            <a:r>
              <a:rPr lang="de-CH" sz="2800" i="1" dirty="0"/>
              <a:t> </a:t>
            </a:r>
            <a:r>
              <a:rPr lang="de-CH" sz="2800" i="1" dirty="0" err="1"/>
              <a:t>with</a:t>
            </a:r>
            <a:r>
              <a:rPr lang="de-CH" sz="2800" i="1" dirty="0"/>
              <a:t> </a:t>
            </a:r>
            <a:r>
              <a:rPr lang="de-CH" sz="2800" i="1" dirty="0" err="1"/>
              <a:t>its</a:t>
            </a:r>
            <a:r>
              <a:rPr lang="de-CH" sz="2800" i="1" dirty="0"/>
              <a:t> </a:t>
            </a:r>
            <a:r>
              <a:rPr lang="de-CH" sz="2800" i="1" dirty="0" err="1"/>
              <a:t>arterial</a:t>
            </a:r>
            <a:r>
              <a:rPr lang="de-CH" sz="2800" i="1" dirty="0"/>
              <a:t> </a:t>
            </a:r>
            <a:r>
              <a:rPr lang="de-CH" sz="2800" i="1" dirty="0" err="1"/>
              <a:t>vessels</a:t>
            </a:r>
            <a:r>
              <a:rPr lang="de-CH" sz="2800" i="1" dirty="0"/>
              <a:t>; </a:t>
            </a:r>
            <a:r>
              <a:rPr lang="de-CH" sz="2800" i="1" dirty="0" err="1"/>
              <a:t>the</a:t>
            </a:r>
            <a:r>
              <a:rPr lang="de-CH" sz="2800" i="1" dirty="0"/>
              <a:t> lateral </a:t>
            </a:r>
            <a:r>
              <a:rPr lang="de-CH" sz="2800" i="1" dirty="0" err="1"/>
              <a:t>sulcus</a:t>
            </a:r>
            <a:r>
              <a:rPr lang="de-CH" sz="2800" i="1" dirty="0"/>
              <a:t> </a:t>
            </a:r>
            <a:r>
              <a:rPr lang="de-CH" sz="2800" i="1" dirty="0" err="1"/>
              <a:t>has</a:t>
            </a:r>
            <a:r>
              <a:rPr lang="de-CH" sz="2800" i="1" dirty="0"/>
              <a:t> </a:t>
            </a:r>
            <a:r>
              <a:rPr lang="de-CH" sz="2800" i="1" dirty="0" err="1"/>
              <a:t>been</a:t>
            </a:r>
            <a:r>
              <a:rPr lang="de-CH" sz="2800" i="1" dirty="0"/>
              <a:t> </a:t>
            </a:r>
            <a:r>
              <a:rPr lang="de-CH" sz="2800" i="1" dirty="0" err="1"/>
              <a:t>opened</a:t>
            </a:r>
            <a:r>
              <a:rPr lang="de-CH" sz="2800" i="1" dirty="0"/>
              <a:t> </a:t>
            </a:r>
            <a:r>
              <a:rPr lang="de-CH" sz="2800" i="1" dirty="0" err="1"/>
              <a:t>to</a:t>
            </a:r>
            <a:r>
              <a:rPr lang="de-CH" sz="2800" i="1" dirty="0"/>
              <a:t> </a:t>
            </a:r>
            <a:r>
              <a:rPr lang="de-CH" sz="2800" i="1" dirty="0" err="1"/>
              <a:t>expose</a:t>
            </a:r>
            <a:r>
              <a:rPr lang="de-CH" sz="2800" i="1" dirty="0"/>
              <a:t> </a:t>
            </a:r>
            <a:r>
              <a:rPr lang="de-CH" sz="2800" i="1" dirty="0" err="1"/>
              <a:t>the</a:t>
            </a:r>
            <a:r>
              <a:rPr lang="de-CH" sz="2800" i="1" dirty="0"/>
              <a:t> </a:t>
            </a:r>
            <a:r>
              <a:rPr lang="de-CH" sz="2800" i="1" dirty="0" err="1"/>
              <a:t>arteries</a:t>
            </a:r>
            <a:r>
              <a:rPr lang="de-CH" sz="2800" i="1" dirty="0"/>
              <a:t> </a:t>
            </a:r>
            <a:r>
              <a:rPr lang="de-CH" sz="2800" i="1" dirty="0" err="1"/>
              <a:t>within</a:t>
            </a:r>
            <a:r>
              <a:rPr lang="de-CH" sz="2800" i="1" dirty="0"/>
              <a:t>. </a:t>
            </a:r>
          </a:p>
          <a:p>
            <a:pPr marL="0" indent="0" algn="just">
              <a:buNone/>
            </a:pPr>
            <a:endParaRPr lang="de-CH" sz="2800" dirty="0"/>
          </a:p>
          <a:p>
            <a:pPr algn="just"/>
            <a:r>
              <a:rPr lang="de-CH" sz="2800" dirty="0"/>
              <a:t>The prominent </a:t>
            </a:r>
            <a:r>
              <a:rPr lang="de-CH" sz="2800" dirty="0" err="1"/>
              <a:t>vessel</a:t>
            </a:r>
            <a:r>
              <a:rPr lang="de-CH" sz="2800" dirty="0"/>
              <a:t> </a:t>
            </a:r>
            <a:r>
              <a:rPr lang="de-CH" sz="2800" dirty="0" err="1"/>
              <a:t>seen</a:t>
            </a:r>
            <a:r>
              <a:rPr lang="de-CH" sz="2800" dirty="0"/>
              <a:t> </a:t>
            </a:r>
            <a:r>
              <a:rPr lang="de-CH" sz="2800" dirty="0" err="1"/>
              <a:t>from</a:t>
            </a:r>
            <a:r>
              <a:rPr lang="de-CH" sz="2800" dirty="0"/>
              <a:t> </a:t>
            </a:r>
            <a:r>
              <a:rPr lang="de-CH" sz="2800" dirty="0" err="1"/>
              <a:t>this</a:t>
            </a:r>
            <a:r>
              <a:rPr lang="de-CH" sz="2800" dirty="0"/>
              <a:t> </a:t>
            </a:r>
            <a:r>
              <a:rPr lang="de-CH" sz="2800" dirty="0" err="1"/>
              <a:t>view</a:t>
            </a:r>
            <a:r>
              <a:rPr lang="de-CH" sz="2800" dirty="0"/>
              <a:t> </a:t>
            </a:r>
            <a:r>
              <a:rPr lang="de-CH" sz="2800" dirty="0" err="1"/>
              <a:t>is</a:t>
            </a:r>
            <a:r>
              <a:rPr lang="de-CH" sz="2800" dirty="0"/>
              <a:t> </a:t>
            </a:r>
            <a:r>
              <a:rPr lang="de-CH" sz="2800" dirty="0" err="1"/>
              <a:t>the</a:t>
            </a:r>
            <a:r>
              <a:rPr lang="de-CH" sz="2800" dirty="0"/>
              <a:t> </a:t>
            </a:r>
            <a:r>
              <a:rPr lang="de-CH" sz="2800" b="1" dirty="0" err="1">
                <a:solidFill>
                  <a:schemeClr val="accent6">
                    <a:lumMod val="50000"/>
                  </a:schemeClr>
                </a:solidFill>
              </a:rPr>
              <a:t>middle</a:t>
            </a:r>
            <a:r>
              <a:rPr lang="de-CH" sz="2800" b="1" dirty="0">
                <a:solidFill>
                  <a:schemeClr val="accent6">
                    <a:lumMod val="50000"/>
                  </a:schemeClr>
                </a:solidFill>
              </a:rPr>
              <a:t> cerebral </a:t>
            </a:r>
            <a:r>
              <a:rPr lang="de-CH" sz="2800" b="1" dirty="0" err="1">
                <a:solidFill>
                  <a:schemeClr val="accent6">
                    <a:lumMod val="50000"/>
                  </a:schemeClr>
                </a:solidFill>
              </a:rPr>
              <a:t>artery</a:t>
            </a:r>
            <a:r>
              <a:rPr lang="de-CH" sz="2800" b="1" dirty="0">
                <a:solidFill>
                  <a:schemeClr val="accent6">
                    <a:lumMod val="50000"/>
                  </a:schemeClr>
                </a:solidFill>
              </a:rPr>
              <a:t> (MCA),</a:t>
            </a:r>
            <a:r>
              <a:rPr lang="de-CH" sz="2800" dirty="0"/>
              <a:t> a terminal </a:t>
            </a:r>
            <a:r>
              <a:rPr lang="de-CH" sz="2800" dirty="0" err="1"/>
              <a:t>branch</a:t>
            </a:r>
            <a:r>
              <a:rPr lang="de-CH" sz="2800" dirty="0"/>
              <a:t> </a:t>
            </a:r>
            <a:r>
              <a:rPr lang="de-CH" sz="2800" dirty="0" err="1"/>
              <a:t>of</a:t>
            </a:r>
            <a:r>
              <a:rPr lang="de-CH" sz="2800" dirty="0"/>
              <a:t> </a:t>
            </a:r>
            <a:r>
              <a:rPr lang="de-CH" sz="2800" dirty="0" err="1"/>
              <a:t>the</a:t>
            </a:r>
            <a:r>
              <a:rPr lang="de-CH" sz="2800" dirty="0"/>
              <a:t> internal </a:t>
            </a:r>
            <a:r>
              <a:rPr lang="de-CH" sz="2800" dirty="0" err="1"/>
              <a:t>carotid</a:t>
            </a:r>
            <a:r>
              <a:rPr lang="de-CH" sz="2800" dirty="0"/>
              <a:t> </a:t>
            </a:r>
            <a:r>
              <a:rPr lang="de-CH" sz="2800" dirty="0" err="1"/>
              <a:t>artery</a:t>
            </a:r>
            <a:r>
              <a:rPr lang="de-CH" sz="2800" dirty="0"/>
              <a:t>. </a:t>
            </a:r>
            <a:r>
              <a:rPr lang="de-CH" sz="2800" dirty="0" err="1"/>
              <a:t>It</a:t>
            </a:r>
            <a:r>
              <a:rPr lang="de-CH" sz="2800" dirty="0"/>
              <a:t> </a:t>
            </a:r>
            <a:r>
              <a:rPr lang="de-CH" sz="2800" dirty="0" err="1"/>
              <a:t>provides</a:t>
            </a:r>
            <a:r>
              <a:rPr lang="de-CH" sz="2800" dirty="0"/>
              <a:t> a large </a:t>
            </a:r>
            <a:r>
              <a:rPr lang="de-CH" sz="2800" dirty="0" err="1"/>
              <a:t>number</a:t>
            </a:r>
            <a:r>
              <a:rPr lang="de-CH" sz="2800" dirty="0"/>
              <a:t> </a:t>
            </a:r>
            <a:r>
              <a:rPr lang="de-CH" sz="2800" dirty="0" err="1"/>
              <a:t>of</a:t>
            </a:r>
            <a:r>
              <a:rPr lang="de-CH" sz="2800" dirty="0"/>
              <a:t> </a:t>
            </a:r>
            <a:r>
              <a:rPr lang="de-CH" sz="2800" dirty="0" err="1"/>
              <a:t>small</a:t>
            </a:r>
            <a:r>
              <a:rPr lang="de-CH" sz="2800" dirty="0"/>
              <a:t> </a:t>
            </a:r>
            <a:r>
              <a:rPr lang="de-CH" sz="2800" dirty="0" err="1"/>
              <a:t>central</a:t>
            </a:r>
            <a:r>
              <a:rPr lang="de-CH" sz="2800" dirty="0"/>
              <a:t> </a:t>
            </a:r>
            <a:r>
              <a:rPr lang="de-CH" sz="2800" dirty="0" err="1"/>
              <a:t>branches</a:t>
            </a:r>
            <a:r>
              <a:rPr lang="de-CH" sz="2800" dirty="0"/>
              <a:t> (</a:t>
            </a:r>
            <a:r>
              <a:rPr lang="de-CH" sz="2800" dirty="0" err="1"/>
              <a:t>which</a:t>
            </a:r>
            <a:r>
              <a:rPr lang="de-CH" sz="2800" dirty="0"/>
              <a:t> </a:t>
            </a:r>
            <a:r>
              <a:rPr lang="de-CH" sz="2800" dirty="0" err="1"/>
              <a:t>supply</a:t>
            </a:r>
            <a:r>
              <a:rPr lang="de-CH" sz="2800" dirty="0"/>
              <a:t> </a:t>
            </a:r>
            <a:r>
              <a:rPr lang="de-CH" sz="2800" dirty="0" err="1"/>
              <a:t>the</a:t>
            </a:r>
            <a:r>
              <a:rPr lang="de-CH" sz="2800" dirty="0"/>
              <a:t> </a:t>
            </a:r>
            <a:r>
              <a:rPr lang="de-CH" sz="2800" dirty="0" err="1"/>
              <a:t>thalamus</a:t>
            </a:r>
            <a:r>
              <a:rPr lang="de-CH" sz="2800" dirty="0"/>
              <a:t>, basal </a:t>
            </a:r>
            <a:r>
              <a:rPr lang="de-CH" sz="2800" dirty="0" err="1"/>
              <a:t>nuclei</a:t>
            </a:r>
            <a:r>
              <a:rPr lang="de-CH" sz="2800" dirty="0"/>
              <a:t> and internal </a:t>
            </a:r>
            <a:r>
              <a:rPr lang="de-CH" sz="2800" dirty="0" err="1"/>
              <a:t>capsule</a:t>
            </a:r>
            <a:r>
              <a:rPr lang="de-CH" sz="2800" dirty="0"/>
              <a:t>) </a:t>
            </a:r>
            <a:r>
              <a:rPr lang="de-CH" sz="2800" dirty="0" err="1"/>
              <a:t>as</a:t>
            </a:r>
            <a:r>
              <a:rPr lang="de-CH" sz="2800" dirty="0"/>
              <a:t> </a:t>
            </a:r>
            <a:r>
              <a:rPr lang="de-CH" sz="2800" dirty="0" err="1"/>
              <a:t>well</a:t>
            </a:r>
            <a:r>
              <a:rPr lang="de-CH" sz="2800" dirty="0"/>
              <a:t> </a:t>
            </a:r>
            <a:r>
              <a:rPr lang="de-CH" sz="2800" dirty="0" err="1"/>
              <a:t>as</a:t>
            </a:r>
            <a:r>
              <a:rPr lang="de-CH" sz="2800" dirty="0"/>
              <a:t> </a:t>
            </a:r>
            <a:r>
              <a:rPr lang="de-CH" sz="2800" dirty="0" err="1"/>
              <a:t>several</a:t>
            </a:r>
            <a:r>
              <a:rPr lang="de-CH" sz="2800" dirty="0"/>
              <a:t> larger </a:t>
            </a:r>
            <a:r>
              <a:rPr lang="de-CH" sz="2800" dirty="0" err="1"/>
              <a:t>cortical</a:t>
            </a:r>
            <a:r>
              <a:rPr lang="de-CH" sz="2800" dirty="0"/>
              <a:t> </a:t>
            </a:r>
            <a:r>
              <a:rPr lang="de-CH" sz="2800" dirty="0" err="1"/>
              <a:t>branches</a:t>
            </a:r>
            <a:r>
              <a:rPr lang="de-CH" sz="2800" dirty="0"/>
              <a:t> </a:t>
            </a:r>
            <a:r>
              <a:rPr lang="de-CH" sz="2800" dirty="0" err="1"/>
              <a:t>to</a:t>
            </a:r>
            <a:r>
              <a:rPr lang="de-CH" sz="2800" dirty="0"/>
              <a:t> </a:t>
            </a:r>
            <a:r>
              <a:rPr lang="de-CH" sz="2800" dirty="0" err="1"/>
              <a:t>the</a:t>
            </a:r>
            <a:r>
              <a:rPr lang="de-CH" sz="2800" dirty="0"/>
              <a:t> frontal, parietal, insular and temporal </a:t>
            </a:r>
            <a:r>
              <a:rPr lang="de-CH" sz="2800" dirty="0" err="1"/>
              <a:t>lobes</a:t>
            </a:r>
            <a:r>
              <a:rPr lang="de-CH" sz="2800" dirty="0"/>
              <a:t>.</a:t>
            </a:r>
            <a:endParaRPr lang="el-GR" sz="2800" dirty="0"/>
          </a:p>
        </p:txBody>
      </p:sp>
      <p:pic>
        <p:nvPicPr>
          <p:cNvPr id="4100" name="Picture 4" descr="Branches of the middle cerebral artery (diagram)">
            <a:extLst>
              <a:ext uri="{FF2B5EF4-FFF2-40B4-BE49-F238E27FC236}">
                <a16:creationId xmlns:a16="http://schemas.microsoft.com/office/drawing/2014/main" id="{7C5C33D8-3460-A171-6ABA-DD6680DE5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14" y="1336431"/>
            <a:ext cx="5275385" cy="561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AE9A830-A869-356D-F67C-B5C51D920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554" y="0"/>
            <a:ext cx="11371384" cy="2171700"/>
          </a:xfrm>
        </p:spPr>
        <p:txBody>
          <a:bodyPr>
            <a:normAutofit/>
          </a:bodyPr>
          <a:lstStyle/>
          <a:p>
            <a:pPr algn="ctr"/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ICA, Anterior Cerebral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Artery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, Anterior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Communicating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Artery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, Middle cerebral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artery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Posterior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communicating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artery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Posterior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cerebral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artery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basilar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artery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, vertebral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artery</a:t>
            </a:r>
            <a:endParaRPr lang="el-GR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194" name="Picture 2" descr="Internal carotid artery (Arteria carotis interna); Image: Paul Kim">
            <a:extLst>
              <a:ext uri="{FF2B5EF4-FFF2-40B4-BE49-F238E27FC236}">
                <a16:creationId xmlns:a16="http://schemas.microsoft.com/office/drawing/2014/main" id="{4EBD3528-AEE1-56D5-0B88-B206A6A2F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7154"/>
            <a:ext cx="3223846" cy="31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nterior cerebral artery (Arteria anterior cerebri); Image: Paul Kim">
            <a:extLst>
              <a:ext uri="{FF2B5EF4-FFF2-40B4-BE49-F238E27FC236}">
                <a16:creationId xmlns:a16="http://schemas.microsoft.com/office/drawing/2014/main" id="{0CE4E234-249D-A4D1-462F-7DD39CFC2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76" y="967154"/>
            <a:ext cx="2590801" cy="31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Anterior communicating artery (Arteria communicans anterior); Image: Paul Kim">
            <a:extLst>
              <a:ext uri="{FF2B5EF4-FFF2-40B4-BE49-F238E27FC236}">
                <a16:creationId xmlns:a16="http://schemas.microsoft.com/office/drawing/2014/main" id="{6396EB42-58C9-3D38-4C27-9215A4BAA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07" y="967155"/>
            <a:ext cx="3059724" cy="31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Middle cerebral artery (Arteria media cerebri); Image: Paul Kim">
            <a:extLst>
              <a:ext uri="{FF2B5EF4-FFF2-40B4-BE49-F238E27FC236}">
                <a16:creationId xmlns:a16="http://schemas.microsoft.com/office/drawing/2014/main" id="{4C5571D4-89CD-C279-8C14-9C042C783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060" y="967154"/>
            <a:ext cx="2883877" cy="31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Posterior communicating artery (Arteria communicans posterior); Image: Paul Kim">
            <a:extLst>
              <a:ext uri="{FF2B5EF4-FFF2-40B4-BE49-F238E27FC236}">
                <a16:creationId xmlns:a16="http://schemas.microsoft.com/office/drawing/2014/main" id="{636D4CA5-4D59-8EF5-D43C-9A99FAACC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1694"/>
            <a:ext cx="3223846" cy="258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Posterior cerebral artery (Arteria posterior cerebri); Image: Paul Kim">
            <a:extLst>
              <a:ext uri="{FF2B5EF4-FFF2-40B4-BE49-F238E27FC236}">
                <a16:creationId xmlns:a16="http://schemas.microsoft.com/office/drawing/2014/main" id="{F503FB5C-415B-AE5E-F46A-14C54750C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75" y="4161694"/>
            <a:ext cx="2590802" cy="26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Basilar artery (Arteria basilaris); Image: Paul Kim">
            <a:extLst>
              <a:ext uri="{FF2B5EF4-FFF2-40B4-BE49-F238E27FC236}">
                <a16:creationId xmlns:a16="http://schemas.microsoft.com/office/drawing/2014/main" id="{0B9310F2-0BC5-FEC5-01FB-08851D5183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06" y="4161694"/>
            <a:ext cx="3059724" cy="26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Vertebral artery (Arteria vertebralis); Image: Paul Kim">
            <a:extLst>
              <a:ext uri="{FF2B5EF4-FFF2-40B4-BE49-F238E27FC236}">
                <a16:creationId xmlns:a16="http://schemas.microsoft.com/office/drawing/2014/main" id="{2901D6C7-2862-E596-C4FA-88998FDC1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059" y="4161693"/>
            <a:ext cx="2883878" cy="269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383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0BDBE40-9B8A-E2A7-882E-3A0A2F711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446" y="0"/>
            <a:ext cx="11207262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Anterior spinal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artery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posterior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inferior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cerebellar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artery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, anterior inferior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cerebellar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artery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labyrinthine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artery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pontine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arteries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, superior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cerebellar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arteries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, anterior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choroidal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artery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, lateral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orbitofrontal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artery</a:t>
            </a:r>
            <a:endParaRPr lang="el-GR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27E296F-24E2-099A-C9B3-2CF36FE8C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 descr="Anterior spinal artery (Arteria spinalis anterior); Image: Paul Kim">
            <a:extLst>
              <a:ext uri="{FF2B5EF4-FFF2-40B4-BE49-F238E27FC236}">
                <a16:creationId xmlns:a16="http://schemas.microsoft.com/office/drawing/2014/main" id="{C8F3D978-49FF-6688-D379-E5ED5398C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4707"/>
            <a:ext cx="2883877" cy="310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osterior inferior cerebellar artery (Arteria inferior posterior cerebelli); Image: Paul Kim">
            <a:extLst>
              <a:ext uri="{FF2B5EF4-FFF2-40B4-BE49-F238E27FC236}">
                <a16:creationId xmlns:a16="http://schemas.microsoft.com/office/drawing/2014/main" id="{22A44C73-8FDA-9AE8-D078-35986E4CE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24707"/>
            <a:ext cx="2743200" cy="310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Anterior inferior cerebellar artery (Arteria inferior anterior cerebelli); Image: Paul Kim">
            <a:extLst>
              <a:ext uri="{FF2B5EF4-FFF2-40B4-BE49-F238E27FC236}">
                <a16:creationId xmlns:a16="http://schemas.microsoft.com/office/drawing/2014/main" id="{F39A9C9E-11FC-5303-DACB-DAFFD178C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322" y="1324707"/>
            <a:ext cx="3071447" cy="310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Labyrinthine artery (Arteria labyrinthi); Image: Paul Kim">
            <a:extLst>
              <a:ext uri="{FF2B5EF4-FFF2-40B4-BE49-F238E27FC236}">
                <a16:creationId xmlns:a16="http://schemas.microsoft.com/office/drawing/2014/main" id="{0C1305F2-4B38-FFBF-6404-A630A3286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890" y="1324707"/>
            <a:ext cx="3001109" cy="310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Pontine arteries (Arteriae pontis); Image: Paul Kim">
            <a:extLst>
              <a:ext uri="{FF2B5EF4-FFF2-40B4-BE49-F238E27FC236}">
                <a16:creationId xmlns:a16="http://schemas.microsoft.com/office/drawing/2014/main" id="{2E70DEAD-DE83-9B3E-2AD8-6AF67D280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3385"/>
            <a:ext cx="2883877" cy="234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Superior cerebellar artery (Arteria superior cerebelli); Image: Paul Kim">
            <a:extLst>
              <a:ext uri="{FF2B5EF4-FFF2-40B4-BE49-F238E27FC236}">
                <a16:creationId xmlns:a16="http://schemas.microsoft.com/office/drawing/2014/main" id="{05CB7168-B332-54DB-87C0-817D017C6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13384"/>
            <a:ext cx="2743200" cy="23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Anterior choroidal artery (Arteria choroidea anterior); Image: Paul Kim">
            <a:extLst>
              <a:ext uri="{FF2B5EF4-FFF2-40B4-BE49-F238E27FC236}">
                <a16:creationId xmlns:a16="http://schemas.microsoft.com/office/drawing/2014/main" id="{2C2AB1A8-C0A2-69E9-9675-8EEE7CEE8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320" y="4431322"/>
            <a:ext cx="3071447" cy="242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Lateral orbitofrontal artery (Arteria orbitofrontalis lateralis); Image: Paul Kim">
            <a:extLst>
              <a:ext uri="{FF2B5EF4-FFF2-40B4-BE49-F238E27FC236}">
                <a16:creationId xmlns:a16="http://schemas.microsoft.com/office/drawing/2014/main" id="{8E821B92-E85C-E5DE-1F5A-9745B9722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887" y="4431321"/>
            <a:ext cx="3001112" cy="242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679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27808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Cerebral Portion Branches of the </a:t>
            </a:r>
            <a:br>
              <a:rPr lang="en-US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Internal Carotid Artery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8245"/>
            <a:ext cx="10515600" cy="4896347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Ophthalmic artery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Posterior communicating artery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Choroidal artery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Anterior cerebral artery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Middle cerebral artery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579974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1506200" cy="1070264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1. Ophthalmic artery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445" y="1184563"/>
            <a:ext cx="11024755" cy="52058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Enters the orbit through the </a:t>
            </a:r>
            <a:r>
              <a:rPr lang="en-US" sz="2800" u="sng" dirty="0"/>
              <a:t>optic canal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Supplies the eye and other orbital structures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Terminal branches supply: frontal area of the scalp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/>
              <a:t>                                                  ethmoid and frontal sinuses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/>
              <a:t>                                                  dorsum of the nose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323781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bital Blood Supply Flashcards | Quizle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" y="135083"/>
            <a:ext cx="11762510" cy="6639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9141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AE127D7-57C3-3850-F55F-C750D99CD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54" y="121534"/>
            <a:ext cx="5578998" cy="1186405"/>
          </a:xfrm>
        </p:spPr>
        <p:txBody>
          <a:bodyPr>
            <a:normAutofit/>
          </a:bodyPr>
          <a:lstStyle/>
          <a:p>
            <a:r>
              <a:rPr lang="de-CH" sz="3200" b="1" dirty="0">
                <a:solidFill>
                  <a:schemeClr val="accent6">
                    <a:lumMod val="50000"/>
                  </a:schemeClr>
                </a:solidFill>
              </a:rPr>
              <a:t>Cranial </a:t>
            </a:r>
            <a:r>
              <a:rPr lang="de-CH" sz="3200" b="1" dirty="0" err="1">
                <a:solidFill>
                  <a:schemeClr val="accent6">
                    <a:lumMod val="50000"/>
                  </a:schemeClr>
                </a:solidFill>
              </a:rPr>
              <a:t>meninges</a:t>
            </a:r>
            <a:endParaRPr lang="el-GR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FB9AA91-8E9D-9AD8-9987-E0A9A69A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793" y="787078"/>
            <a:ext cx="8021255" cy="594938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de-CH" sz="2600" dirty="0" err="1"/>
              <a:t>Separating</a:t>
            </a:r>
            <a:r>
              <a:rPr lang="de-CH" sz="2600" dirty="0"/>
              <a:t> </a:t>
            </a:r>
            <a:r>
              <a:rPr lang="de-CH" sz="2600" dirty="0" err="1"/>
              <a:t>the</a:t>
            </a:r>
            <a:r>
              <a:rPr lang="de-CH" sz="2600" dirty="0"/>
              <a:t> </a:t>
            </a:r>
            <a:r>
              <a:rPr lang="de-CH" sz="2600" dirty="0" err="1"/>
              <a:t>brain</a:t>
            </a:r>
            <a:r>
              <a:rPr lang="de-CH" sz="2600" dirty="0"/>
              <a:t> and spinal </a:t>
            </a:r>
            <a:r>
              <a:rPr lang="de-CH" sz="2600" dirty="0" err="1"/>
              <a:t>cord</a:t>
            </a:r>
            <a:r>
              <a:rPr lang="de-CH" sz="2600" dirty="0"/>
              <a:t> </a:t>
            </a:r>
            <a:r>
              <a:rPr lang="de-CH" sz="2600" dirty="0" err="1"/>
              <a:t>from</a:t>
            </a:r>
            <a:r>
              <a:rPr lang="de-CH" sz="2600" dirty="0"/>
              <a:t> </a:t>
            </a:r>
            <a:r>
              <a:rPr lang="de-CH" sz="2600" dirty="0" err="1"/>
              <a:t>their</a:t>
            </a:r>
            <a:r>
              <a:rPr lang="de-CH" sz="2600" dirty="0"/>
              <a:t> </a:t>
            </a:r>
            <a:r>
              <a:rPr lang="de-CH" sz="2600" dirty="0" err="1"/>
              <a:t>surrounding</a:t>
            </a:r>
            <a:r>
              <a:rPr lang="de-CH" sz="2600" dirty="0"/>
              <a:t> </a:t>
            </a:r>
            <a:r>
              <a:rPr lang="de-CH" sz="2600" dirty="0" err="1"/>
              <a:t>bony</a:t>
            </a:r>
            <a:r>
              <a:rPr lang="de-CH" sz="2600" dirty="0"/>
              <a:t> </a:t>
            </a:r>
            <a:r>
              <a:rPr lang="de-CH" sz="2600" dirty="0" err="1"/>
              <a:t>enclosures</a:t>
            </a:r>
            <a:r>
              <a:rPr lang="de-CH" sz="2600" dirty="0"/>
              <a:t> </a:t>
            </a:r>
            <a:r>
              <a:rPr lang="de-CH" sz="2600" dirty="0" err="1"/>
              <a:t>are</a:t>
            </a:r>
            <a:r>
              <a:rPr lang="de-CH" sz="2600" dirty="0"/>
              <a:t>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three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membranes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known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as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meninges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  <a:p>
            <a:pPr algn="just"/>
            <a:r>
              <a:rPr lang="de-CH" sz="2600" dirty="0"/>
              <a:t>The </a:t>
            </a:r>
            <a:r>
              <a:rPr lang="de-CH" sz="2600" dirty="0" err="1"/>
              <a:t>outermost</a:t>
            </a:r>
            <a:r>
              <a:rPr lang="de-CH" sz="2600" dirty="0"/>
              <a:t> </a:t>
            </a:r>
            <a:r>
              <a:rPr lang="de-CH" sz="2600" dirty="0" err="1"/>
              <a:t>layer</a:t>
            </a:r>
            <a:r>
              <a:rPr lang="de-CH" sz="2600" dirty="0"/>
              <a:t> </a:t>
            </a:r>
            <a:r>
              <a:rPr lang="de-CH" sz="2600" dirty="0" err="1"/>
              <a:t>is</a:t>
            </a:r>
            <a:r>
              <a:rPr lang="de-CH" sz="2600" dirty="0"/>
              <a:t> </a:t>
            </a:r>
            <a:r>
              <a:rPr lang="de-CH" sz="2600" dirty="0" err="1"/>
              <a:t>the</a:t>
            </a:r>
            <a:r>
              <a:rPr lang="de-CH" sz="2600" dirty="0"/>
              <a:t> 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dura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mater </a:t>
            </a:r>
            <a:r>
              <a:rPr lang="de-CH" sz="2600" dirty="0"/>
              <a:t>(also </a:t>
            </a:r>
            <a:r>
              <a:rPr lang="de-CH" sz="2600" dirty="0" err="1"/>
              <a:t>known</a:t>
            </a:r>
            <a:r>
              <a:rPr lang="de-CH" sz="2600" dirty="0"/>
              <a:t> </a:t>
            </a:r>
            <a:r>
              <a:rPr lang="de-CH" sz="2600" dirty="0" err="1"/>
              <a:t>as</a:t>
            </a:r>
            <a:r>
              <a:rPr lang="de-CH" sz="2600" dirty="0"/>
              <a:t> </a:t>
            </a:r>
            <a:r>
              <a:rPr lang="de-CH" sz="2600" dirty="0" err="1"/>
              <a:t>pachymeninx</a:t>
            </a:r>
            <a:r>
              <a:rPr lang="de-CH" sz="2600" dirty="0"/>
              <a:t>) </a:t>
            </a:r>
            <a:r>
              <a:rPr lang="de-CH" sz="2600" dirty="0" err="1"/>
              <a:t>which</a:t>
            </a:r>
            <a:r>
              <a:rPr lang="de-CH" sz="2600" dirty="0"/>
              <a:t> </a:t>
            </a:r>
            <a:r>
              <a:rPr lang="de-CH" sz="2600" dirty="0" err="1"/>
              <a:t>consists</a:t>
            </a:r>
            <a:r>
              <a:rPr lang="de-CH" sz="2600" dirty="0"/>
              <a:t> </a:t>
            </a:r>
            <a:r>
              <a:rPr lang="de-CH" sz="2600" dirty="0" err="1"/>
              <a:t>of</a:t>
            </a:r>
            <a:r>
              <a:rPr lang="de-CH" sz="2600" dirty="0"/>
              <a:t> a double </a:t>
            </a:r>
            <a:r>
              <a:rPr lang="de-CH" sz="2600" dirty="0" err="1"/>
              <a:t>layer</a:t>
            </a:r>
            <a:r>
              <a:rPr lang="de-CH" sz="2600" dirty="0"/>
              <a:t> </a:t>
            </a:r>
            <a:r>
              <a:rPr lang="de-CH" sz="2600" dirty="0" err="1"/>
              <a:t>of</a:t>
            </a:r>
            <a:r>
              <a:rPr lang="de-CH" sz="2600" dirty="0"/>
              <a:t> </a:t>
            </a:r>
            <a:r>
              <a:rPr lang="de-CH" sz="2600" dirty="0" err="1"/>
              <a:t>thick</a:t>
            </a:r>
            <a:r>
              <a:rPr lang="de-CH" sz="2600" dirty="0"/>
              <a:t>, </a:t>
            </a:r>
            <a:r>
              <a:rPr lang="de-CH" sz="2600" dirty="0" err="1"/>
              <a:t>dense</a:t>
            </a:r>
            <a:r>
              <a:rPr lang="de-CH" sz="2600" dirty="0"/>
              <a:t> </a:t>
            </a:r>
            <a:r>
              <a:rPr lang="de-CH" sz="2600" dirty="0" err="1"/>
              <a:t>irregular</a:t>
            </a:r>
            <a:r>
              <a:rPr lang="de-CH" sz="2600" dirty="0"/>
              <a:t> </a:t>
            </a:r>
            <a:r>
              <a:rPr lang="de-CH" sz="2600" dirty="0" err="1"/>
              <a:t>connective</a:t>
            </a:r>
            <a:r>
              <a:rPr lang="de-CH" sz="2600" dirty="0"/>
              <a:t> </a:t>
            </a:r>
            <a:r>
              <a:rPr lang="de-CH" sz="2600" dirty="0" err="1"/>
              <a:t>tissue</a:t>
            </a:r>
            <a:r>
              <a:rPr lang="de-CH" sz="2600" dirty="0"/>
              <a:t>. </a:t>
            </a:r>
          </a:p>
          <a:p>
            <a:pPr algn="just"/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middle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layer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is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 arachnoid mater, </a:t>
            </a:r>
            <a:r>
              <a:rPr lang="de-CH" sz="2600" dirty="0"/>
              <a:t>so-</a:t>
            </a:r>
            <a:r>
              <a:rPr lang="de-CH" sz="2600" dirty="0" err="1"/>
              <a:t>called</a:t>
            </a:r>
            <a:r>
              <a:rPr lang="de-CH" sz="2600" dirty="0"/>
              <a:t> </a:t>
            </a:r>
            <a:r>
              <a:rPr lang="de-CH" sz="2600" dirty="0" err="1"/>
              <a:t>for</a:t>
            </a:r>
            <a:r>
              <a:rPr lang="de-CH" sz="2600" dirty="0"/>
              <a:t> </a:t>
            </a:r>
            <a:r>
              <a:rPr lang="de-CH" sz="2600" dirty="0" err="1"/>
              <a:t>its</a:t>
            </a:r>
            <a:r>
              <a:rPr lang="de-CH" sz="2600" dirty="0"/>
              <a:t> </a:t>
            </a:r>
            <a:r>
              <a:rPr lang="de-CH" sz="2600" dirty="0" err="1"/>
              <a:t>spider</a:t>
            </a:r>
            <a:r>
              <a:rPr lang="de-CH" sz="2600" dirty="0"/>
              <a:t> web-like </a:t>
            </a:r>
            <a:r>
              <a:rPr lang="de-CH" sz="2600" dirty="0" err="1"/>
              <a:t>appearance</a:t>
            </a:r>
            <a:endParaRPr lang="de-CH" sz="2600" dirty="0"/>
          </a:p>
          <a:p>
            <a:pPr algn="just"/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innermost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layer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is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thin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delicate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pia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mater. </a:t>
            </a:r>
            <a:r>
              <a:rPr lang="de-CH" sz="2600" dirty="0"/>
              <a:t>The arachnoid and </a:t>
            </a:r>
            <a:r>
              <a:rPr lang="de-CH" sz="2600" dirty="0" err="1"/>
              <a:t>pia</a:t>
            </a:r>
            <a:r>
              <a:rPr lang="de-CH" sz="2600" dirty="0"/>
              <a:t> mater </a:t>
            </a:r>
            <a:r>
              <a:rPr lang="de-CH" sz="2600" dirty="0" err="1"/>
              <a:t>can</a:t>
            </a:r>
            <a:r>
              <a:rPr lang="de-CH" sz="2600" dirty="0"/>
              <a:t> also </a:t>
            </a:r>
            <a:r>
              <a:rPr lang="de-CH" sz="2600" dirty="0" err="1"/>
              <a:t>be</a:t>
            </a:r>
            <a:r>
              <a:rPr lang="de-CH" sz="2600" dirty="0"/>
              <a:t> </a:t>
            </a:r>
            <a:r>
              <a:rPr lang="de-CH" sz="2600" dirty="0" err="1"/>
              <a:t>collectively</a:t>
            </a:r>
            <a:r>
              <a:rPr lang="de-CH" sz="2600" dirty="0"/>
              <a:t> </a:t>
            </a:r>
            <a:r>
              <a:rPr lang="de-CH" sz="2600" dirty="0" err="1"/>
              <a:t>referred</a:t>
            </a:r>
            <a:r>
              <a:rPr lang="de-CH" sz="2600" dirty="0"/>
              <a:t> </a:t>
            </a:r>
            <a:r>
              <a:rPr lang="de-CH" sz="2600" dirty="0" err="1"/>
              <a:t>to</a:t>
            </a:r>
            <a:r>
              <a:rPr lang="de-CH" sz="2600" dirty="0"/>
              <a:t> </a:t>
            </a:r>
            <a:r>
              <a:rPr lang="de-CH" sz="2600" dirty="0" err="1"/>
              <a:t>as</a:t>
            </a:r>
            <a:r>
              <a:rPr lang="de-CH" sz="2600" dirty="0"/>
              <a:t> </a:t>
            </a:r>
            <a:r>
              <a:rPr lang="de-CH" sz="2600" dirty="0" err="1"/>
              <a:t>the</a:t>
            </a:r>
            <a:r>
              <a:rPr lang="de-CH" sz="2600" dirty="0"/>
              <a:t>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leptomeninges</a:t>
            </a:r>
            <a:r>
              <a:rPr lang="de-CH" sz="2600" dirty="0"/>
              <a:t> due </a:t>
            </a:r>
            <a:r>
              <a:rPr lang="de-CH" sz="2600" dirty="0" err="1"/>
              <a:t>to</a:t>
            </a:r>
            <a:r>
              <a:rPr lang="de-CH" sz="2600" dirty="0"/>
              <a:t> </a:t>
            </a:r>
            <a:r>
              <a:rPr lang="de-CH" sz="2600" dirty="0" err="1"/>
              <a:t>their</a:t>
            </a:r>
            <a:r>
              <a:rPr lang="de-CH" sz="2600" dirty="0"/>
              <a:t> </a:t>
            </a:r>
            <a:r>
              <a:rPr lang="de-CH" sz="2600" dirty="0" err="1"/>
              <a:t>common</a:t>
            </a:r>
            <a:r>
              <a:rPr lang="de-CH" sz="2600" dirty="0"/>
              <a:t> </a:t>
            </a:r>
            <a:r>
              <a:rPr lang="de-CH" sz="2600" dirty="0" err="1"/>
              <a:t>embryological</a:t>
            </a:r>
            <a:r>
              <a:rPr lang="de-CH" sz="2600" dirty="0"/>
              <a:t> and </a:t>
            </a:r>
            <a:r>
              <a:rPr lang="de-CH" sz="2600" dirty="0" err="1"/>
              <a:t>cellular</a:t>
            </a:r>
            <a:r>
              <a:rPr lang="de-CH" sz="2600" dirty="0"/>
              <a:t> </a:t>
            </a:r>
            <a:r>
              <a:rPr lang="de-CH" sz="2600" dirty="0" err="1"/>
              <a:t>structure</a:t>
            </a:r>
            <a:r>
              <a:rPr lang="de-CH" sz="2600" dirty="0"/>
              <a:t>.</a:t>
            </a:r>
          </a:p>
          <a:p>
            <a:pPr algn="just"/>
            <a:r>
              <a:rPr lang="de-CH" sz="2600" dirty="0"/>
              <a:t>These </a:t>
            </a:r>
            <a:r>
              <a:rPr lang="de-CH" sz="2600" dirty="0" err="1"/>
              <a:t>layers</a:t>
            </a:r>
            <a:r>
              <a:rPr lang="de-CH" sz="2600" dirty="0"/>
              <a:t> </a:t>
            </a:r>
            <a:r>
              <a:rPr lang="de-CH" sz="2600" dirty="0" err="1"/>
              <a:t>delimitate</a:t>
            </a:r>
            <a:r>
              <a:rPr lang="de-CH" sz="2600" dirty="0"/>
              <a:t> </a:t>
            </a:r>
            <a:r>
              <a:rPr lang="de-CH" sz="2600" dirty="0" err="1"/>
              <a:t>three</a:t>
            </a:r>
            <a:r>
              <a:rPr lang="de-CH" sz="2600" dirty="0"/>
              <a:t> </a:t>
            </a:r>
            <a:r>
              <a:rPr lang="de-CH" sz="2600" dirty="0" err="1"/>
              <a:t>clinically</a:t>
            </a:r>
            <a:r>
              <a:rPr lang="de-CH" sz="2600" dirty="0"/>
              <a:t> </a:t>
            </a:r>
            <a:r>
              <a:rPr lang="de-CH" sz="2600" dirty="0" err="1"/>
              <a:t>important</a:t>
            </a:r>
            <a:r>
              <a:rPr lang="de-CH" sz="2600" dirty="0"/>
              <a:t> </a:t>
            </a:r>
            <a:r>
              <a:rPr lang="de-CH" sz="2600" dirty="0" err="1"/>
              <a:t>spaces</a:t>
            </a:r>
            <a:r>
              <a:rPr lang="de-CH" sz="2600" dirty="0"/>
              <a:t>: </a:t>
            </a:r>
          </a:p>
          <a:p>
            <a:pPr algn="just"/>
            <a:r>
              <a:rPr lang="de-CH" sz="29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2900" b="1" dirty="0">
                <a:solidFill>
                  <a:schemeClr val="accent6">
                    <a:lumMod val="50000"/>
                  </a:schemeClr>
                </a:solidFill>
              </a:rPr>
              <a:t> epidural (</a:t>
            </a:r>
            <a:r>
              <a:rPr lang="de-CH" sz="2900" b="1" dirty="0" err="1">
                <a:solidFill>
                  <a:schemeClr val="accent6">
                    <a:lumMod val="50000"/>
                  </a:schemeClr>
                </a:solidFill>
              </a:rPr>
              <a:t>or</a:t>
            </a:r>
            <a:r>
              <a:rPr lang="de-CH" sz="29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900" b="1" dirty="0" err="1">
                <a:solidFill>
                  <a:schemeClr val="accent6">
                    <a:lumMod val="50000"/>
                  </a:schemeClr>
                </a:solidFill>
              </a:rPr>
              <a:t>extradural</a:t>
            </a:r>
            <a:r>
              <a:rPr lang="de-CH" sz="2900" b="1" dirty="0">
                <a:solidFill>
                  <a:schemeClr val="accent6">
                    <a:lumMod val="50000"/>
                  </a:schemeClr>
                </a:solidFill>
              </a:rPr>
              <a:t>), </a:t>
            </a:r>
          </a:p>
          <a:p>
            <a:pPr algn="just"/>
            <a:r>
              <a:rPr lang="de-CH" sz="2900" b="1" dirty="0">
                <a:solidFill>
                  <a:schemeClr val="accent6">
                    <a:lumMod val="50000"/>
                  </a:schemeClr>
                </a:solidFill>
              </a:rPr>
              <a:t>subdural and </a:t>
            </a:r>
          </a:p>
          <a:p>
            <a:pPr algn="just"/>
            <a:r>
              <a:rPr lang="de-CH" sz="2900" b="1" dirty="0" err="1">
                <a:solidFill>
                  <a:schemeClr val="accent6">
                    <a:lumMod val="50000"/>
                  </a:schemeClr>
                </a:solidFill>
              </a:rPr>
              <a:t>subarachnoid</a:t>
            </a:r>
            <a:r>
              <a:rPr lang="de-CH" sz="29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900" b="1" dirty="0" err="1">
                <a:solidFill>
                  <a:schemeClr val="accent6">
                    <a:lumMod val="50000"/>
                  </a:schemeClr>
                </a:solidFill>
              </a:rPr>
              <a:t>spaces</a:t>
            </a:r>
            <a:r>
              <a:rPr lang="de-CH" sz="29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  <a:p>
            <a:pPr algn="just"/>
            <a:r>
              <a:rPr lang="de-CH" sz="2600" dirty="0"/>
              <a:t>The epidural </a:t>
            </a:r>
            <a:r>
              <a:rPr lang="de-CH" sz="2600" dirty="0" err="1"/>
              <a:t>space</a:t>
            </a:r>
            <a:r>
              <a:rPr lang="de-CH" sz="2600" dirty="0"/>
              <a:t> </a:t>
            </a:r>
            <a:r>
              <a:rPr lang="de-CH" sz="2600" dirty="0" err="1"/>
              <a:t>is</a:t>
            </a:r>
            <a:r>
              <a:rPr lang="de-CH" sz="2600" dirty="0"/>
              <a:t> </a:t>
            </a:r>
            <a:r>
              <a:rPr lang="de-CH" sz="2600" dirty="0" err="1"/>
              <a:t>located</a:t>
            </a:r>
            <a:r>
              <a:rPr lang="de-CH" sz="2600" dirty="0"/>
              <a:t> </a:t>
            </a:r>
            <a:r>
              <a:rPr lang="de-CH" sz="2600" dirty="0" err="1"/>
              <a:t>between</a:t>
            </a:r>
            <a:r>
              <a:rPr lang="de-CH" sz="2600" dirty="0"/>
              <a:t> </a:t>
            </a:r>
            <a:r>
              <a:rPr lang="de-CH" sz="2600" dirty="0" err="1"/>
              <a:t>the</a:t>
            </a:r>
            <a:r>
              <a:rPr lang="de-CH" sz="2600" dirty="0"/>
              <a:t> </a:t>
            </a:r>
            <a:r>
              <a:rPr lang="de-CH" sz="2600" dirty="0" err="1"/>
              <a:t>bones</a:t>
            </a:r>
            <a:r>
              <a:rPr lang="de-CH" sz="2600" dirty="0"/>
              <a:t> </a:t>
            </a:r>
            <a:r>
              <a:rPr lang="de-CH" sz="2600" dirty="0" err="1"/>
              <a:t>of</a:t>
            </a:r>
            <a:r>
              <a:rPr lang="de-CH" sz="2600" dirty="0"/>
              <a:t> </a:t>
            </a:r>
            <a:r>
              <a:rPr lang="de-CH" sz="2600" dirty="0" err="1"/>
              <a:t>the</a:t>
            </a:r>
            <a:r>
              <a:rPr lang="de-CH" sz="2600" dirty="0"/>
              <a:t> </a:t>
            </a:r>
            <a:r>
              <a:rPr lang="de-CH" sz="2600" dirty="0" err="1"/>
              <a:t>cranium</a:t>
            </a:r>
            <a:r>
              <a:rPr lang="de-CH" sz="2600" dirty="0"/>
              <a:t> and </a:t>
            </a:r>
            <a:r>
              <a:rPr lang="de-CH" sz="2600" dirty="0" err="1"/>
              <a:t>outer</a:t>
            </a:r>
            <a:r>
              <a:rPr lang="de-CH" sz="2600" dirty="0"/>
              <a:t> (</a:t>
            </a:r>
            <a:r>
              <a:rPr lang="de-CH" sz="2600" dirty="0" err="1"/>
              <a:t>periosteal</a:t>
            </a:r>
            <a:r>
              <a:rPr lang="de-CH" sz="2600" dirty="0"/>
              <a:t>) </a:t>
            </a:r>
            <a:r>
              <a:rPr lang="de-CH" sz="2600" dirty="0" err="1"/>
              <a:t>layer</a:t>
            </a:r>
            <a:r>
              <a:rPr lang="de-CH" sz="2600" dirty="0"/>
              <a:t> </a:t>
            </a:r>
            <a:r>
              <a:rPr lang="de-CH" sz="2600" dirty="0" err="1"/>
              <a:t>of</a:t>
            </a:r>
            <a:r>
              <a:rPr lang="de-CH" sz="2600" dirty="0"/>
              <a:t> </a:t>
            </a:r>
            <a:r>
              <a:rPr lang="de-CH" sz="2600" dirty="0" err="1"/>
              <a:t>the</a:t>
            </a:r>
            <a:r>
              <a:rPr lang="de-CH" sz="2600" dirty="0"/>
              <a:t> </a:t>
            </a:r>
            <a:r>
              <a:rPr lang="de-CH" sz="2600" dirty="0" err="1"/>
              <a:t>dura</a:t>
            </a:r>
            <a:r>
              <a:rPr lang="de-CH" sz="2600" dirty="0"/>
              <a:t> mater, </a:t>
            </a:r>
            <a:r>
              <a:rPr lang="de-CH" sz="2600" dirty="0" err="1"/>
              <a:t>while</a:t>
            </a:r>
            <a:r>
              <a:rPr lang="de-CH" sz="2600" dirty="0"/>
              <a:t> </a:t>
            </a:r>
            <a:r>
              <a:rPr lang="de-CH" sz="2600" dirty="0" err="1"/>
              <a:t>the</a:t>
            </a:r>
            <a:r>
              <a:rPr lang="de-CH" sz="2600" dirty="0"/>
              <a:t> subdural </a:t>
            </a:r>
            <a:r>
              <a:rPr lang="de-CH" sz="2600" dirty="0" err="1"/>
              <a:t>space</a:t>
            </a:r>
            <a:r>
              <a:rPr lang="de-CH" sz="2600" dirty="0"/>
              <a:t> lies </a:t>
            </a:r>
            <a:r>
              <a:rPr lang="de-CH" sz="2600" dirty="0" err="1"/>
              <a:t>between</a:t>
            </a:r>
            <a:r>
              <a:rPr lang="de-CH" sz="2600" dirty="0"/>
              <a:t> </a:t>
            </a:r>
            <a:r>
              <a:rPr lang="de-CH" sz="2600" dirty="0" err="1"/>
              <a:t>the</a:t>
            </a:r>
            <a:r>
              <a:rPr lang="de-CH" sz="2600" dirty="0"/>
              <a:t> </a:t>
            </a:r>
            <a:r>
              <a:rPr lang="de-CH" sz="2600" dirty="0" err="1"/>
              <a:t>inner</a:t>
            </a:r>
            <a:r>
              <a:rPr lang="de-CH" sz="2600" dirty="0"/>
              <a:t> (meningeal) </a:t>
            </a:r>
            <a:r>
              <a:rPr lang="de-CH" sz="2600" dirty="0" err="1"/>
              <a:t>layer</a:t>
            </a:r>
            <a:r>
              <a:rPr lang="de-CH" sz="2600" dirty="0"/>
              <a:t> </a:t>
            </a:r>
            <a:r>
              <a:rPr lang="de-CH" sz="2600" dirty="0" err="1"/>
              <a:t>of</a:t>
            </a:r>
            <a:r>
              <a:rPr lang="de-CH" sz="2600" dirty="0"/>
              <a:t> </a:t>
            </a:r>
            <a:r>
              <a:rPr lang="de-CH" sz="2600" dirty="0" err="1"/>
              <a:t>the</a:t>
            </a:r>
            <a:r>
              <a:rPr lang="de-CH" sz="2600" dirty="0"/>
              <a:t> </a:t>
            </a:r>
            <a:r>
              <a:rPr lang="de-CH" sz="2600" dirty="0" err="1"/>
              <a:t>dura</a:t>
            </a:r>
            <a:r>
              <a:rPr lang="de-CH" sz="2600" dirty="0"/>
              <a:t> mater and arachnoid mater. Both </a:t>
            </a:r>
            <a:r>
              <a:rPr lang="de-CH" sz="2600" dirty="0" err="1"/>
              <a:t>of</a:t>
            </a:r>
            <a:r>
              <a:rPr lang="de-CH" sz="2600" dirty="0"/>
              <a:t> </a:t>
            </a:r>
            <a:r>
              <a:rPr lang="de-CH" sz="2600" dirty="0" err="1"/>
              <a:t>these</a:t>
            </a:r>
            <a:r>
              <a:rPr lang="de-CH" sz="2600" dirty="0"/>
              <a:t> </a:t>
            </a:r>
            <a:r>
              <a:rPr lang="de-CH" sz="2600" dirty="0" err="1"/>
              <a:t>are</a:t>
            </a:r>
            <a:r>
              <a:rPr lang="de-CH" sz="2600" dirty="0"/>
              <a:t> potential </a:t>
            </a:r>
            <a:r>
              <a:rPr lang="de-CH" sz="2600" dirty="0" err="1"/>
              <a:t>spaces</a:t>
            </a:r>
            <a:r>
              <a:rPr lang="de-CH" sz="2600" dirty="0"/>
              <a:t>, </a:t>
            </a:r>
            <a:r>
              <a:rPr lang="de-CH" sz="2600" dirty="0" err="1"/>
              <a:t>meaning</a:t>
            </a:r>
            <a:r>
              <a:rPr lang="de-CH" sz="2600" dirty="0"/>
              <a:t> </a:t>
            </a:r>
            <a:r>
              <a:rPr lang="de-CH" sz="2600" dirty="0" err="1"/>
              <a:t>that</a:t>
            </a:r>
            <a:r>
              <a:rPr lang="de-CH" sz="2600" dirty="0"/>
              <a:t> </a:t>
            </a:r>
            <a:r>
              <a:rPr lang="de-CH" sz="2600" dirty="0" err="1"/>
              <a:t>under</a:t>
            </a:r>
            <a:r>
              <a:rPr lang="de-CH" sz="2600" dirty="0"/>
              <a:t> normal </a:t>
            </a:r>
            <a:r>
              <a:rPr lang="de-CH" sz="2600" dirty="0" err="1"/>
              <a:t>circumstances</a:t>
            </a:r>
            <a:r>
              <a:rPr lang="de-CH" sz="2600" dirty="0"/>
              <a:t> </a:t>
            </a:r>
            <a:r>
              <a:rPr lang="de-CH" sz="2600" dirty="0" err="1"/>
              <a:t>they</a:t>
            </a:r>
            <a:r>
              <a:rPr lang="de-CH" sz="2600" dirty="0"/>
              <a:t> </a:t>
            </a:r>
            <a:r>
              <a:rPr lang="de-CH" sz="2600" dirty="0" err="1"/>
              <a:t>are</a:t>
            </a:r>
            <a:r>
              <a:rPr lang="de-CH" sz="2600" dirty="0"/>
              <a:t> </a:t>
            </a:r>
            <a:r>
              <a:rPr lang="de-CH" sz="2600" dirty="0" err="1"/>
              <a:t>closed</a:t>
            </a:r>
            <a:r>
              <a:rPr lang="de-CH" sz="2600" dirty="0"/>
              <a:t>. 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The 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subarachnoid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space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located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between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arachnoid and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pia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mater,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is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a fluid-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filled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space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that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contains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CSF,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as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well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as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cerebral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arteries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veins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de-CH" sz="2600" dirty="0"/>
              <a:t> </a:t>
            </a:r>
            <a:r>
              <a:rPr lang="de-CH" sz="2600" dirty="0" err="1"/>
              <a:t>Finally</a:t>
            </a:r>
            <a:r>
              <a:rPr lang="de-CH" sz="2600" dirty="0"/>
              <a:t>, </a:t>
            </a:r>
            <a:r>
              <a:rPr lang="de-CH" sz="2600" dirty="0" err="1"/>
              <a:t>separating</a:t>
            </a:r>
            <a:r>
              <a:rPr lang="de-CH" sz="2600" dirty="0"/>
              <a:t> </a:t>
            </a:r>
            <a:r>
              <a:rPr lang="de-CH" sz="2600" dirty="0" err="1"/>
              <a:t>the</a:t>
            </a:r>
            <a:r>
              <a:rPr lang="de-CH" sz="2600" dirty="0"/>
              <a:t> </a:t>
            </a:r>
            <a:r>
              <a:rPr lang="de-CH" sz="2600" dirty="0" err="1"/>
              <a:t>pia</a:t>
            </a:r>
            <a:r>
              <a:rPr lang="de-CH" sz="2600" dirty="0"/>
              <a:t> mater </a:t>
            </a:r>
            <a:r>
              <a:rPr lang="de-CH" sz="2600" dirty="0" err="1"/>
              <a:t>from</a:t>
            </a:r>
            <a:r>
              <a:rPr lang="de-CH" sz="2600" dirty="0"/>
              <a:t> </a:t>
            </a:r>
            <a:r>
              <a:rPr lang="de-CH" sz="2600" dirty="0" err="1"/>
              <a:t>the</a:t>
            </a:r>
            <a:r>
              <a:rPr lang="de-CH" sz="2600" dirty="0"/>
              <a:t> </a:t>
            </a:r>
            <a:r>
              <a:rPr lang="de-CH" sz="2600" dirty="0" err="1"/>
              <a:t>surface</a:t>
            </a:r>
            <a:r>
              <a:rPr lang="de-CH" sz="2600" dirty="0"/>
              <a:t> </a:t>
            </a:r>
            <a:r>
              <a:rPr lang="de-CH" sz="2600" dirty="0" err="1"/>
              <a:t>of</a:t>
            </a:r>
            <a:r>
              <a:rPr lang="de-CH" sz="2600" dirty="0"/>
              <a:t> </a:t>
            </a:r>
            <a:r>
              <a:rPr lang="de-CH" sz="2600" dirty="0" err="1"/>
              <a:t>the</a:t>
            </a:r>
            <a:r>
              <a:rPr lang="de-CH" sz="2600" dirty="0"/>
              <a:t> </a:t>
            </a:r>
            <a:r>
              <a:rPr lang="de-CH" sz="2600" dirty="0" err="1"/>
              <a:t>brain</a:t>
            </a:r>
            <a:r>
              <a:rPr lang="de-CH" sz="2600" dirty="0"/>
              <a:t> </a:t>
            </a:r>
            <a:r>
              <a:rPr lang="de-CH" sz="2600" dirty="0" err="1"/>
              <a:t>is</a:t>
            </a:r>
            <a:r>
              <a:rPr lang="de-CH" sz="2600" dirty="0"/>
              <a:t> a </a:t>
            </a:r>
            <a:r>
              <a:rPr lang="de-CH" sz="2600" dirty="0" err="1"/>
              <a:t>thin</a:t>
            </a:r>
            <a:r>
              <a:rPr lang="de-CH" sz="2600" dirty="0"/>
              <a:t> </a:t>
            </a:r>
            <a:r>
              <a:rPr lang="de-CH" sz="2600" dirty="0" err="1"/>
              <a:t>space</a:t>
            </a:r>
            <a:r>
              <a:rPr lang="de-CH" sz="2600" dirty="0"/>
              <a:t> </a:t>
            </a:r>
            <a:r>
              <a:rPr lang="de-CH" sz="2600" dirty="0" err="1"/>
              <a:t>known</a:t>
            </a:r>
            <a:r>
              <a:rPr lang="de-CH" sz="2600" dirty="0"/>
              <a:t> </a:t>
            </a:r>
            <a:r>
              <a:rPr lang="de-CH" sz="2600" dirty="0" err="1"/>
              <a:t>as</a:t>
            </a:r>
            <a:r>
              <a:rPr lang="de-CH" sz="2600" dirty="0"/>
              <a:t> </a:t>
            </a:r>
            <a:r>
              <a:rPr lang="de-CH" sz="2600" dirty="0" err="1"/>
              <a:t>the</a:t>
            </a:r>
            <a:r>
              <a:rPr lang="de-CH" sz="2600" dirty="0"/>
              <a:t> 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subpial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600" b="1" dirty="0" err="1">
                <a:solidFill>
                  <a:schemeClr val="accent6">
                    <a:lumMod val="50000"/>
                  </a:schemeClr>
                </a:solidFill>
              </a:rPr>
              <a:t>space</a:t>
            </a:r>
            <a:r>
              <a:rPr lang="de-CH" sz="2600" b="1" dirty="0">
                <a:solidFill>
                  <a:schemeClr val="accent6">
                    <a:lumMod val="50000"/>
                  </a:schemeClr>
                </a:solidFill>
              </a:rPr>
              <a:t>. </a:t>
            </a:r>
          </a:p>
          <a:p>
            <a:endParaRPr lang="el-GR" dirty="0"/>
          </a:p>
        </p:txBody>
      </p:sp>
      <p:pic>
        <p:nvPicPr>
          <p:cNvPr id="19458" name="Picture 2" descr="undefined">
            <a:extLst>
              <a:ext uri="{FF2B5EF4-FFF2-40B4-BE49-F238E27FC236}">
                <a16:creationId xmlns:a16="http://schemas.microsoft.com/office/drawing/2014/main" id="{3D0796F1-DCE5-1925-F45A-0A2FB3B4D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048" y="121534"/>
            <a:ext cx="3772382" cy="661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357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394" y="209008"/>
            <a:ext cx="11855605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2. Posterior communicating artery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455" y="2452255"/>
            <a:ext cx="5787736" cy="419673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Joins the </a:t>
            </a:r>
            <a:r>
              <a:rPr lang="en-US" sz="2800" dirty="0">
                <a:solidFill>
                  <a:srgbClr val="FF0000"/>
                </a:solidFill>
              </a:rPr>
              <a:t>Posterior cerebral artery </a:t>
            </a:r>
            <a:r>
              <a:rPr lang="en-US" sz="2800" dirty="0"/>
              <a:t>(terminal branch of Basilar artery)                  to form part of the    </a:t>
            </a:r>
            <a:r>
              <a:rPr lang="en-US" sz="2800" u="sng" dirty="0"/>
              <a:t>circle of Willis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t="3811" r="6045" b="6661"/>
          <a:stretch/>
        </p:blipFill>
        <p:spPr>
          <a:xfrm>
            <a:off x="6322742" y="1416205"/>
            <a:ext cx="5355157" cy="54417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22742" y="4572000"/>
            <a:ext cx="1561170" cy="50180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Rectangle 6"/>
          <p:cNvSpPr/>
          <p:nvPr/>
        </p:nvSpPr>
        <p:spPr>
          <a:xfrm>
            <a:off x="6322742" y="5384104"/>
            <a:ext cx="1761892" cy="5018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8254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21717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3. Choroidal artery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892" y="1174173"/>
            <a:ext cx="6354168" cy="500279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Enters </a:t>
            </a:r>
            <a:r>
              <a:rPr lang="en-US" sz="2800" dirty="0"/>
              <a:t>the inferior horn of the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lateral ventricle </a:t>
            </a:r>
          </a:p>
          <a:p>
            <a:r>
              <a:rPr lang="en-US" sz="2800" dirty="0"/>
              <a:t>Ends in the </a:t>
            </a:r>
            <a:r>
              <a:rPr lang="en-US" sz="2800" b="1" u="sng" dirty="0">
                <a:solidFill>
                  <a:schemeClr val="accent6">
                    <a:lumMod val="50000"/>
                  </a:schemeClr>
                </a:solidFill>
              </a:rPr>
              <a:t>choroid plexus</a:t>
            </a:r>
          </a:p>
          <a:p>
            <a:r>
              <a:rPr lang="en-US" sz="2800" dirty="0"/>
              <a:t>Gives off branches to surrounding structures including:  </a:t>
            </a:r>
          </a:p>
          <a:p>
            <a:pPr marL="0" indent="0">
              <a:buNone/>
            </a:pPr>
            <a:r>
              <a:rPr lang="en-US" sz="2800" dirty="0"/>
              <a:t> crus cerebri, lateral geniculate body, optic tract, internal capsule </a:t>
            </a:r>
          </a:p>
        </p:txBody>
      </p:sp>
      <p:pic>
        <p:nvPicPr>
          <p:cNvPr id="5" name="Picture 4" descr="Internal Carotid Artery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2947"/>
          <a:stretch/>
        </p:blipFill>
        <p:spPr bwMode="auto">
          <a:xfrm>
            <a:off x="6307282" y="1717288"/>
            <a:ext cx="5799225" cy="5140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688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50398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4. Anterior cerebral artery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49482"/>
            <a:ext cx="10515600" cy="4627419"/>
          </a:xfrm>
        </p:spPr>
        <p:txBody>
          <a:bodyPr/>
          <a:lstStyle/>
          <a:p>
            <a:r>
              <a:rPr lang="en-US" sz="2400" dirty="0"/>
              <a:t>Enters </a:t>
            </a:r>
            <a:r>
              <a:rPr lang="en-US" sz="2400" u="sng" dirty="0"/>
              <a:t>longitudinal fissure </a:t>
            </a:r>
            <a:r>
              <a:rPr lang="en-US" sz="2400" dirty="0"/>
              <a:t>of the cerebrum</a:t>
            </a:r>
          </a:p>
          <a:p>
            <a:r>
              <a:rPr lang="en-US" sz="2400" dirty="0"/>
              <a:t>Joins the anterior cerebral artery of the opposite side by the </a:t>
            </a:r>
            <a:r>
              <a:rPr lang="en-US" sz="2400" dirty="0">
                <a:solidFill>
                  <a:srgbClr val="FF0000"/>
                </a:solidFill>
              </a:rPr>
              <a:t>anterior communicating artery</a:t>
            </a:r>
          </a:p>
          <a:p>
            <a:r>
              <a:rPr lang="en-US" sz="2400" dirty="0"/>
              <a:t>Curves backward over the corpus callosum</a:t>
            </a:r>
          </a:p>
          <a:p>
            <a:r>
              <a:rPr lang="en-US" sz="2400" dirty="0"/>
              <a:t>Anastomoses with the </a:t>
            </a:r>
            <a:r>
              <a:rPr lang="en-US" sz="2400" dirty="0">
                <a:solidFill>
                  <a:srgbClr val="FF0000"/>
                </a:solidFill>
              </a:rPr>
              <a:t>posterior cerebral artery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56839" y="3735659"/>
            <a:ext cx="5229922" cy="298852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Cortical branches </a:t>
            </a:r>
          </a:p>
          <a:p>
            <a:r>
              <a:rPr lang="en-US" sz="2400" dirty="0"/>
              <a:t>Supply: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Entire medial surface of the cerebral cortex as far back as the </a:t>
            </a:r>
            <a:r>
              <a:rPr lang="en-US" sz="2400" dirty="0" err="1"/>
              <a:t>parieto</a:t>
            </a:r>
            <a:r>
              <a:rPr lang="en-US" sz="2400" dirty="0"/>
              <a:t>-occipital sulcus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 strip of cortex about 2.5 cm wide on the adjoining lateral surface</a:t>
            </a:r>
          </a:p>
          <a:p>
            <a:pPr algn="ctr"/>
            <a:r>
              <a:rPr lang="en-US" sz="2400" dirty="0"/>
              <a:t>“Leg area”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68123" y="3735659"/>
            <a:ext cx="5285678" cy="298852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Central branches</a:t>
            </a:r>
          </a:p>
          <a:p>
            <a:endParaRPr lang="en-US" sz="2400" dirty="0"/>
          </a:p>
          <a:p>
            <a:r>
              <a:rPr lang="en-US" sz="2400" dirty="0"/>
              <a:t>Pierce the anterior perforated substance</a:t>
            </a:r>
          </a:p>
          <a:p>
            <a:r>
              <a:rPr lang="en-US" sz="2400" dirty="0"/>
              <a:t>Supply: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Parts of the lentiform and caudate nuclei and the internal capsule </a:t>
            </a:r>
          </a:p>
        </p:txBody>
      </p:sp>
    </p:spTree>
    <p:extLst>
      <p:ext uri="{BB962C8B-B14F-4D97-AF65-F5344CB8AC3E}">
        <p14:creationId xmlns:p14="http://schemas.microsoft.com/office/powerpoint/2010/main" val="248586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4691"/>
            <a:ext cx="9601200" cy="204700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5. Middle cerebral artery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Runs laterally in the </a:t>
            </a:r>
            <a:r>
              <a:rPr lang="en-US" b="1" u="sng" dirty="0">
                <a:solidFill>
                  <a:schemeClr val="accent6">
                    <a:lumMod val="50000"/>
                  </a:schemeClr>
                </a:solidFill>
              </a:rPr>
              <a:t>lateral cerebral sulcus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Rounded Rectangle 3"/>
          <p:cNvSpPr/>
          <p:nvPr/>
        </p:nvSpPr>
        <p:spPr>
          <a:xfrm>
            <a:off x="838200" y="2687442"/>
            <a:ext cx="5029200" cy="390292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Cortical branches</a:t>
            </a:r>
          </a:p>
          <a:p>
            <a:pPr algn="ctr"/>
            <a:endParaRPr lang="en-US" sz="2400" dirty="0"/>
          </a:p>
          <a:p>
            <a:r>
              <a:rPr lang="en-US" sz="2400" dirty="0"/>
              <a:t>Supply: lateral surface of the hemisphere</a:t>
            </a:r>
          </a:p>
          <a:p>
            <a:endParaRPr lang="en-US" sz="2400" dirty="0"/>
          </a:p>
          <a:p>
            <a:pPr algn="ctr"/>
            <a:r>
              <a:rPr lang="en-US" sz="2400" dirty="0"/>
              <a:t>Entire motor area except the </a:t>
            </a:r>
          </a:p>
          <a:p>
            <a:pPr algn="ctr"/>
            <a:r>
              <a:rPr lang="en-US" sz="2400" dirty="0"/>
              <a:t>“leg area” (supplied by the Anterior cerebral artery)</a:t>
            </a:r>
          </a:p>
          <a:p>
            <a:pPr algn="ctr"/>
            <a:endParaRPr lang="el-GR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6324600" y="2687443"/>
            <a:ext cx="5029200" cy="390292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Central branches</a:t>
            </a:r>
          </a:p>
          <a:p>
            <a:pPr algn="ctr"/>
            <a:endParaRPr lang="en-US" sz="2400" b="1" dirty="0"/>
          </a:p>
          <a:p>
            <a:pPr algn="ctr"/>
            <a:endParaRPr lang="en-US" sz="2400" dirty="0"/>
          </a:p>
          <a:p>
            <a:r>
              <a:rPr lang="en-US" sz="2400" dirty="0"/>
              <a:t>Enter the anterior perforated substance </a:t>
            </a:r>
          </a:p>
          <a:p>
            <a:endParaRPr lang="en-US" sz="2400" dirty="0"/>
          </a:p>
          <a:p>
            <a:r>
              <a:rPr lang="en-US" sz="2400" dirty="0"/>
              <a:t>Supply: lentiform and caudate nuclei and internal capsule</a:t>
            </a:r>
            <a:endParaRPr lang="el-GR" sz="2400" dirty="0"/>
          </a:p>
        </p:txBody>
      </p:sp>
      <p:cxnSp>
        <p:nvCxnSpPr>
          <p:cNvPr id="16" name="Elbow Connector 15"/>
          <p:cNvCxnSpPr/>
          <p:nvPr/>
        </p:nvCxnSpPr>
        <p:spPr>
          <a:xfrm rot="16200000" flipH="1">
            <a:off x="2730195" y="4350837"/>
            <a:ext cx="412590" cy="341967"/>
          </a:xfrm>
          <a:prstGeom prst="bentConnector3">
            <a:avLst>
              <a:gd name="adj1" fmla="val -1352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052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b="11717"/>
          <a:stretch/>
        </p:blipFill>
        <p:spPr bwMode="auto">
          <a:xfrm>
            <a:off x="311727" y="133815"/>
            <a:ext cx="11294918" cy="66461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3523786" y="5452947"/>
            <a:ext cx="1527717" cy="557561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Oval 4"/>
          <p:cNvSpPr/>
          <p:nvPr/>
        </p:nvSpPr>
        <p:spPr>
          <a:xfrm>
            <a:off x="7333786" y="2259981"/>
            <a:ext cx="1527717" cy="55756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4721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b="12776"/>
          <a:stretch/>
        </p:blipFill>
        <p:spPr bwMode="auto">
          <a:xfrm>
            <a:off x="374072" y="0"/>
            <a:ext cx="11554691" cy="6858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7990682" y="124202"/>
            <a:ext cx="1889042" cy="557561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Oval 3"/>
          <p:cNvSpPr/>
          <p:nvPr/>
        </p:nvSpPr>
        <p:spPr>
          <a:xfrm>
            <a:off x="2414944" y="1177416"/>
            <a:ext cx="1527717" cy="55756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00855" y="388883"/>
            <a:ext cx="1692166" cy="210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099034" y="557048"/>
            <a:ext cx="480689" cy="105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702566" y="2196662"/>
            <a:ext cx="173420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702566" y="2375338"/>
            <a:ext cx="45194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60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b="13465"/>
          <a:stretch/>
        </p:blipFill>
        <p:spPr bwMode="auto">
          <a:xfrm>
            <a:off x="187036" y="342901"/>
            <a:ext cx="11762509" cy="6255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l 4"/>
          <p:cNvSpPr/>
          <p:nvPr/>
        </p:nvSpPr>
        <p:spPr>
          <a:xfrm>
            <a:off x="4367561" y="5347008"/>
            <a:ext cx="1616927" cy="897673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Oval 5"/>
          <p:cNvSpPr/>
          <p:nvPr/>
        </p:nvSpPr>
        <p:spPr>
          <a:xfrm>
            <a:off x="6419386" y="5257799"/>
            <a:ext cx="1620643" cy="986882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0334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4993"/>
            <a:ext cx="9601200" cy="204670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Vertebral Artery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86000"/>
            <a:ext cx="102870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Origin</a:t>
            </a:r>
            <a:r>
              <a:rPr lang="en-US" sz="2800" dirty="0"/>
              <a:t>: First part of the subclavian artery</a:t>
            </a:r>
            <a:endParaRPr lang="el-GR" sz="2800" dirty="0"/>
          </a:p>
        </p:txBody>
      </p:sp>
      <p:pic>
        <p:nvPicPr>
          <p:cNvPr id="4" name="Picture 3" descr="Vertebral Artery Test 2023 | OrthoFixar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1" r="63224" b="15120"/>
          <a:stretch/>
        </p:blipFill>
        <p:spPr bwMode="auto">
          <a:xfrm>
            <a:off x="6869151" y="810491"/>
            <a:ext cx="5219653" cy="59225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76692" y="4701237"/>
            <a:ext cx="1784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Subclavian artery</a:t>
            </a:r>
            <a:endParaRPr lang="el-GR" sz="1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437863" y="4899116"/>
            <a:ext cx="747132" cy="2813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320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8209"/>
            <a:ext cx="9601200" cy="1953491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Vertebral Artery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617" y="1517073"/>
            <a:ext cx="11097491" cy="512271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b="1" dirty="0"/>
              <a:t>Course</a:t>
            </a:r>
            <a:r>
              <a:rPr lang="en-US" sz="2800" dirty="0"/>
              <a:t>: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</a:rPr>
              <a:t>Ascends the neck by passing through the foramina in the transverse processes of the upper six cervical vertebrae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</a:rPr>
              <a:t>Enters the skull through the foramen magnum 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</a:rPr>
              <a:t>Pierces the dura and arachnoid mater and enters the subarachnoid space</a:t>
            </a:r>
          </a:p>
          <a:p>
            <a:pPr algn="just"/>
            <a:r>
              <a:rPr lang="en-US" sz="2800" dirty="0"/>
              <a:t>Passes upward, forward and medially on the medulla oblongata</a:t>
            </a:r>
          </a:p>
          <a:p>
            <a:pPr algn="just"/>
            <a:r>
              <a:rPr lang="en-US" sz="2800" dirty="0"/>
              <a:t>Joins the vessel of the opposite side at the lower border of the pons to form the </a:t>
            </a:r>
            <a:r>
              <a:rPr lang="en-US" sz="2800" dirty="0">
                <a:solidFill>
                  <a:srgbClr val="FF0000"/>
                </a:solidFill>
              </a:rPr>
              <a:t>Basilar artery</a:t>
            </a:r>
          </a:p>
          <a:p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4200590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4" b="12212"/>
          <a:stretch/>
        </p:blipFill>
        <p:spPr>
          <a:xfrm>
            <a:off x="667750" y="151950"/>
            <a:ext cx="5030524" cy="655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" t="22174" r="-346" b="14871"/>
          <a:stretch/>
        </p:blipFill>
        <p:spPr>
          <a:xfrm>
            <a:off x="6512313" y="152277"/>
            <a:ext cx="4896768" cy="655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87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Πίνακας 2">
            <a:extLst>
              <a:ext uri="{FF2B5EF4-FFF2-40B4-BE49-F238E27FC236}">
                <a16:creationId xmlns:a16="http://schemas.microsoft.com/office/drawing/2014/main" id="{C27F854D-9BF3-EB22-A2A6-C1E1E76204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125186"/>
              </p:ext>
            </p:extLst>
          </p:nvPr>
        </p:nvGraphicFramePr>
        <p:xfrm>
          <a:off x="196770" y="196770"/>
          <a:ext cx="11771453" cy="6688874"/>
        </p:xfrm>
        <a:graphic>
          <a:graphicData uri="http://schemas.openxmlformats.org/drawingml/2006/table">
            <a:tbl>
              <a:tblPr/>
              <a:tblGrid>
                <a:gridCol w="3106835">
                  <a:extLst>
                    <a:ext uri="{9D8B030D-6E8A-4147-A177-3AD203B41FA5}">
                      <a16:colId xmlns:a16="http://schemas.microsoft.com/office/drawing/2014/main" val="2969295481"/>
                    </a:ext>
                  </a:extLst>
                </a:gridCol>
                <a:gridCol w="8664618">
                  <a:extLst>
                    <a:ext uri="{9D8B030D-6E8A-4147-A177-3AD203B41FA5}">
                      <a16:colId xmlns:a16="http://schemas.microsoft.com/office/drawing/2014/main" val="968400273"/>
                    </a:ext>
                  </a:extLst>
                </a:gridCol>
              </a:tblGrid>
              <a:tr h="39944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CH" sz="2400" b="1" u="sng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Key </a:t>
                      </a:r>
                      <a:r>
                        <a:rPr lang="de-CH" sz="2400" b="1" u="sng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points</a:t>
                      </a:r>
                      <a:r>
                        <a:rPr lang="de-CH" sz="2400" b="1" u="sng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de-CH" sz="2400" b="1" u="sng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about</a:t>
                      </a:r>
                      <a:r>
                        <a:rPr lang="de-CH" sz="2400" b="1" u="sng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de-CH" sz="2400" b="1" u="sng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the</a:t>
                      </a:r>
                      <a:r>
                        <a:rPr lang="de-CH" sz="2400" b="1" u="sng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cranial </a:t>
                      </a:r>
                      <a:r>
                        <a:rPr lang="de-CH" sz="2400" b="1" u="sng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meninges</a:t>
                      </a:r>
                      <a:endParaRPr lang="de-CH" sz="2400" b="1" u="sng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4748" marR="54748" marT="27374" marB="27374" anchor="ctr">
                    <a:solidFill>
                      <a:srgbClr val="F7F7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725094"/>
                  </a:ext>
                </a:extLst>
              </a:tr>
              <a:tr h="775984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2400" b="1" u="sng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Definition</a:t>
                      </a:r>
                    </a:p>
                  </a:txBody>
                  <a:tcPr marL="85543" marR="85543" marT="57029" marB="57029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2400" b="1">
                          <a:solidFill>
                            <a:srgbClr val="495354"/>
                          </a:solidFill>
                          <a:effectLst/>
                        </a:rPr>
                        <a:t>Three membranous layers that envelop the brain</a:t>
                      </a:r>
                    </a:p>
                  </a:txBody>
                  <a:tcPr marL="85543" marR="85543" marT="57029" marB="57029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433995"/>
                  </a:ext>
                </a:extLst>
              </a:tr>
              <a:tr h="1150656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2400" b="1" u="sng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Meninges</a:t>
                      </a:r>
                    </a:p>
                  </a:txBody>
                  <a:tcPr marL="85543" marR="85543" marT="57029" marB="57029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2400" b="1">
                          <a:solidFill>
                            <a:srgbClr val="495354"/>
                          </a:solidFill>
                          <a:effectLst/>
                        </a:rPr>
                        <a:t>Dura mater</a:t>
                      </a:r>
                      <a:br>
                        <a:rPr lang="de-CH" sz="2400" b="1">
                          <a:solidFill>
                            <a:srgbClr val="495354"/>
                          </a:solidFill>
                          <a:effectLst/>
                        </a:rPr>
                      </a:br>
                      <a:r>
                        <a:rPr lang="de-CH" sz="2400" b="1">
                          <a:solidFill>
                            <a:srgbClr val="495354"/>
                          </a:solidFill>
                          <a:effectLst/>
                        </a:rPr>
                        <a:t>Arachnoid mater</a:t>
                      </a:r>
                      <a:br>
                        <a:rPr lang="de-CH" sz="2400" b="1">
                          <a:solidFill>
                            <a:srgbClr val="495354"/>
                          </a:solidFill>
                          <a:effectLst/>
                        </a:rPr>
                      </a:br>
                      <a:r>
                        <a:rPr lang="de-CH" sz="2400" b="1">
                          <a:solidFill>
                            <a:srgbClr val="495354"/>
                          </a:solidFill>
                          <a:effectLst/>
                        </a:rPr>
                        <a:t>Pia mater</a:t>
                      </a:r>
                    </a:p>
                  </a:txBody>
                  <a:tcPr marL="85543" marR="85543" marT="57029" marB="57029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633388"/>
                  </a:ext>
                </a:extLst>
              </a:tr>
              <a:tr h="1498093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2400" b="1" u="sng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Meningeal spaces</a:t>
                      </a:r>
                    </a:p>
                  </a:txBody>
                  <a:tcPr marL="85543" marR="85543" marT="57029" marB="57029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2400" b="1" dirty="0">
                          <a:solidFill>
                            <a:srgbClr val="495354"/>
                          </a:solidFill>
                          <a:effectLst/>
                        </a:rPr>
                        <a:t>Epidural </a:t>
                      </a:r>
                      <a:r>
                        <a:rPr lang="de-CH" sz="2400" b="1" dirty="0" err="1">
                          <a:solidFill>
                            <a:srgbClr val="495354"/>
                          </a:solidFill>
                          <a:effectLst/>
                        </a:rPr>
                        <a:t>space</a:t>
                      </a:r>
                      <a:br>
                        <a:rPr lang="de-CH" sz="2400" b="1" dirty="0">
                          <a:solidFill>
                            <a:srgbClr val="495354"/>
                          </a:solidFill>
                          <a:effectLst/>
                        </a:rPr>
                      </a:br>
                      <a:r>
                        <a:rPr lang="de-CH" sz="2400" b="1" dirty="0">
                          <a:solidFill>
                            <a:srgbClr val="495354"/>
                          </a:solidFill>
                          <a:effectLst/>
                        </a:rPr>
                        <a:t>Subdural </a:t>
                      </a:r>
                      <a:r>
                        <a:rPr lang="de-CH" sz="2400" b="1" dirty="0" err="1">
                          <a:solidFill>
                            <a:srgbClr val="495354"/>
                          </a:solidFill>
                          <a:effectLst/>
                        </a:rPr>
                        <a:t>space</a:t>
                      </a:r>
                      <a:br>
                        <a:rPr lang="de-CH" sz="2400" b="1" dirty="0">
                          <a:solidFill>
                            <a:srgbClr val="495354"/>
                          </a:solidFill>
                          <a:effectLst/>
                        </a:rPr>
                      </a:br>
                      <a:r>
                        <a:rPr lang="de-CH" sz="2400" b="1" dirty="0" err="1">
                          <a:solidFill>
                            <a:srgbClr val="495354"/>
                          </a:solidFill>
                          <a:effectLst/>
                        </a:rPr>
                        <a:t>Subarachnoid</a:t>
                      </a:r>
                      <a:r>
                        <a:rPr lang="de-CH" sz="24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2400" b="1" dirty="0" err="1">
                          <a:solidFill>
                            <a:srgbClr val="495354"/>
                          </a:solidFill>
                          <a:effectLst/>
                        </a:rPr>
                        <a:t>space</a:t>
                      </a:r>
                      <a:br>
                        <a:rPr lang="de-CH" sz="2400" b="1" dirty="0">
                          <a:solidFill>
                            <a:srgbClr val="495354"/>
                          </a:solidFill>
                          <a:effectLst/>
                        </a:rPr>
                      </a:br>
                      <a:r>
                        <a:rPr lang="de-CH" sz="2400" b="1" dirty="0" err="1">
                          <a:solidFill>
                            <a:srgbClr val="495354"/>
                          </a:solidFill>
                          <a:effectLst/>
                        </a:rPr>
                        <a:t>Subpial</a:t>
                      </a:r>
                      <a:r>
                        <a:rPr lang="de-CH" sz="24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2400" b="1" dirty="0" err="1">
                          <a:solidFill>
                            <a:srgbClr val="495354"/>
                          </a:solidFill>
                          <a:effectLst/>
                        </a:rPr>
                        <a:t>space</a:t>
                      </a:r>
                      <a:endParaRPr lang="de-CH" sz="2400" b="1" dirty="0">
                        <a:solidFill>
                          <a:srgbClr val="495354"/>
                        </a:solidFill>
                        <a:effectLst/>
                      </a:endParaRPr>
                    </a:p>
                  </a:txBody>
                  <a:tcPr marL="85543" marR="85543" marT="57029" marB="57029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81231"/>
                  </a:ext>
                </a:extLst>
              </a:tr>
              <a:tr h="1351973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2400" b="1" u="sng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Function</a:t>
                      </a:r>
                    </a:p>
                  </a:txBody>
                  <a:tcPr marL="85543" marR="85543" marT="57029" marB="57029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2400" b="1">
                          <a:solidFill>
                            <a:srgbClr val="495354"/>
                          </a:solidFill>
                          <a:effectLst/>
                        </a:rPr>
                        <a:t>Mechanical protection of brain</a:t>
                      </a:r>
                      <a:br>
                        <a:rPr lang="de-CH" sz="2400" b="1">
                          <a:solidFill>
                            <a:srgbClr val="495354"/>
                          </a:solidFill>
                          <a:effectLst/>
                        </a:rPr>
                      </a:br>
                      <a:r>
                        <a:rPr lang="de-CH" sz="2400" b="1">
                          <a:solidFill>
                            <a:srgbClr val="495354"/>
                          </a:solidFill>
                          <a:effectLst/>
                        </a:rPr>
                        <a:t>Support of cerebral blood vessels</a:t>
                      </a:r>
                      <a:br>
                        <a:rPr lang="de-CH" sz="2400" b="1">
                          <a:solidFill>
                            <a:srgbClr val="495354"/>
                          </a:solidFill>
                          <a:effectLst/>
                        </a:rPr>
                      </a:br>
                      <a:r>
                        <a:rPr lang="de-CH" sz="2400" b="1">
                          <a:solidFill>
                            <a:srgbClr val="495354"/>
                          </a:solidFill>
                          <a:effectLst/>
                        </a:rPr>
                        <a:t>Accommodation and circulation of CSF (subarachnoid space)</a:t>
                      </a:r>
                    </a:p>
                  </a:txBody>
                  <a:tcPr marL="85543" marR="85543" marT="57029" marB="57029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996949"/>
                  </a:ext>
                </a:extLst>
              </a:tr>
              <a:tr h="1351973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2400" b="1" u="sng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Related</a:t>
                      </a:r>
                      <a:r>
                        <a:rPr lang="de-CH" sz="2400" b="1" u="sng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 </a:t>
                      </a:r>
                      <a:r>
                        <a:rPr lang="de-CH" sz="2400" b="1" u="sng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structures</a:t>
                      </a:r>
                      <a:endParaRPr lang="de-CH" sz="2400" b="1" u="sng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lutoSansMedium"/>
                      </a:endParaRPr>
                    </a:p>
                  </a:txBody>
                  <a:tcPr marL="85543" marR="85543" marT="57029" marB="57029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Dural</a:t>
                      </a:r>
                      <a:r>
                        <a:rPr lang="de-CH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CH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venous</a:t>
                      </a:r>
                      <a:r>
                        <a:rPr lang="de-CH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CH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sinuses</a:t>
                      </a:r>
                      <a:r>
                        <a:rPr lang="de-CH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(</a:t>
                      </a:r>
                      <a:r>
                        <a:rPr lang="de-CH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venous</a:t>
                      </a:r>
                      <a:r>
                        <a:rPr lang="de-CH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CH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drainage</a:t>
                      </a:r>
                      <a:r>
                        <a:rPr lang="de-CH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CH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of</a:t>
                      </a:r>
                      <a:r>
                        <a:rPr lang="de-CH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CH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the</a:t>
                      </a:r>
                      <a:r>
                        <a:rPr lang="de-CH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CH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brain</a:t>
                      </a:r>
                      <a:r>
                        <a:rPr lang="de-CH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)</a:t>
                      </a:r>
                      <a:br>
                        <a:rPr lang="de-CH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</a:br>
                      <a:r>
                        <a:rPr lang="de-CH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Arachnoid </a:t>
                      </a:r>
                      <a:r>
                        <a:rPr lang="de-CH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granulations</a:t>
                      </a:r>
                      <a:r>
                        <a:rPr lang="de-CH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(</a:t>
                      </a:r>
                      <a:r>
                        <a:rPr lang="de-CH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return</a:t>
                      </a:r>
                      <a:r>
                        <a:rPr lang="de-CH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CH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of</a:t>
                      </a:r>
                      <a:r>
                        <a:rPr lang="de-CH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CSF </a:t>
                      </a:r>
                      <a:r>
                        <a:rPr lang="de-CH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to</a:t>
                      </a:r>
                      <a:r>
                        <a:rPr lang="de-CH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CH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venous</a:t>
                      </a:r>
                      <a:r>
                        <a:rPr lang="de-CH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CH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circulation</a:t>
                      </a:r>
                      <a:r>
                        <a:rPr lang="de-CH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)</a:t>
                      </a:r>
                    </a:p>
                  </a:txBody>
                  <a:tcPr marL="85543" marR="85543" marT="57029" marB="57029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497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4410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87036"/>
            <a:ext cx="9601200" cy="1984664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Cranial Portion Branches of the </a:t>
            </a:r>
            <a:br>
              <a:rPr lang="en-US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Vertebral Artery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227" y="2400300"/>
            <a:ext cx="11097491" cy="4270664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2800" dirty="0"/>
              <a:t>Meningeal branches (supply the bone and dura in the posterior cranial fossa)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Posterior spinal artery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Anterior spinal artery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Posterior inferior cerebellar artery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Medullary arteries (distributed to the medulla oblongata)</a:t>
            </a:r>
          </a:p>
        </p:txBody>
      </p:sp>
    </p:spTree>
    <p:extLst>
      <p:ext uri="{BB962C8B-B14F-4D97-AF65-F5344CB8AC3E}">
        <p14:creationId xmlns:p14="http://schemas.microsoft.com/office/powerpoint/2010/main" val="1664277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499133"/>
            <a:ext cx="5157787" cy="82391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2. Posterior spinal artery</a:t>
            </a:r>
            <a:endParaRPr lang="el-GR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661531"/>
            <a:ext cx="5157787" cy="4528131"/>
          </a:xfrm>
        </p:spPr>
        <p:txBody>
          <a:bodyPr/>
          <a:lstStyle/>
          <a:p>
            <a:pPr algn="just"/>
            <a:r>
              <a:rPr lang="en-US" sz="2400" dirty="0"/>
              <a:t>May arise from the vertebral artery or the posterior inferior cerebellar artery</a:t>
            </a:r>
          </a:p>
          <a:p>
            <a:pPr algn="just"/>
            <a:r>
              <a:rPr lang="en-US" sz="2400" dirty="0"/>
              <a:t>Descends on the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posterior surface of the spinal cord </a:t>
            </a:r>
            <a:r>
              <a:rPr lang="en-US" sz="2400" dirty="0"/>
              <a:t>close to the posterior roots of the spinal nerves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499133"/>
            <a:ext cx="5183188" cy="82391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3. Anterior spinal artery</a:t>
            </a:r>
            <a:endParaRPr lang="el-GR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661531"/>
            <a:ext cx="5183188" cy="4528132"/>
          </a:xfrm>
        </p:spPr>
        <p:txBody>
          <a:bodyPr>
            <a:normAutofit/>
          </a:bodyPr>
          <a:lstStyle/>
          <a:p>
            <a:pPr algn="just"/>
            <a:r>
              <a:rPr lang="en-US" sz="2400" dirty="0"/>
              <a:t>It is formed by a contributory branch from each vertebral artery</a:t>
            </a:r>
          </a:p>
          <a:p>
            <a:pPr algn="just"/>
            <a:r>
              <a:rPr lang="en-US" sz="2400" dirty="0"/>
              <a:t>Descends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on the anterior surface of the medulla oblongata and the spinal cord, embedded in the pia mater</a:t>
            </a:r>
            <a:r>
              <a:rPr lang="en-US" sz="2400" dirty="0"/>
              <a:t> along the anterior median fissure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0827464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71600" y="280555"/>
            <a:ext cx="9601200" cy="1891145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4. Posterior inferior cerebellar artery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976745" y="1662545"/>
            <a:ext cx="10775373" cy="5101937"/>
          </a:xfrm>
        </p:spPr>
        <p:txBody>
          <a:bodyPr>
            <a:normAutofit/>
          </a:bodyPr>
          <a:lstStyle/>
          <a:p>
            <a:r>
              <a:rPr lang="en-US" sz="2800" dirty="0"/>
              <a:t>Passes between the medulla and the cerebellum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Supplies: inferior surface of the vermis</a:t>
            </a:r>
          </a:p>
          <a:p>
            <a:pPr marL="0" indent="0">
              <a:buNone/>
            </a:pPr>
            <a:r>
              <a:rPr lang="en-US" sz="2800" dirty="0"/>
              <a:t>                    central nuclei of the cerebellum</a:t>
            </a:r>
          </a:p>
          <a:p>
            <a:pPr marL="0" indent="0">
              <a:buNone/>
            </a:pPr>
            <a:r>
              <a:rPr lang="en-US" sz="2800" dirty="0"/>
              <a:t>                    undersurface of the cerebellar hemisphere </a:t>
            </a:r>
          </a:p>
          <a:p>
            <a:pPr marL="0" indent="0">
              <a:buNone/>
            </a:pPr>
            <a:r>
              <a:rPr lang="en-US" sz="2800" dirty="0"/>
              <a:t>                    medulla oblongata</a:t>
            </a:r>
          </a:p>
          <a:p>
            <a:pPr marL="0" indent="0">
              <a:buNone/>
            </a:pPr>
            <a:r>
              <a:rPr lang="en-US" sz="2800" dirty="0"/>
              <a:t>                    choroid plexus of the fourth ventricle</a:t>
            </a:r>
          </a:p>
        </p:txBody>
      </p:sp>
    </p:spTree>
    <p:extLst>
      <p:ext uri="{BB962C8B-B14F-4D97-AF65-F5344CB8AC3E}">
        <p14:creationId xmlns:p14="http://schemas.microsoft.com/office/powerpoint/2010/main" val="950277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b="12776"/>
          <a:stretch/>
        </p:blipFill>
        <p:spPr bwMode="auto">
          <a:xfrm>
            <a:off x="218209" y="0"/>
            <a:ext cx="11814464" cy="6858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8597591" y="4382430"/>
            <a:ext cx="1694986" cy="71367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1181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93518"/>
            <a:ext cx="9601200" cy="207818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Basilar Artery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135" y="1527464"/>
            <a:ext cx="10955819" cy="4339936"/>
          </a:xfrm>
        </p:spPr>
        <p:txBody>
          <a:bodyPr>
            <a:normAutofit/>
          </a:bodyPr>
          <a:lstStyle/>
          <a:p>
            <a:r>
              <a:rPr lang="en-US" sz="2800" dirty="0"/>
              <a:t>Commences as the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union of the two vertebral arteries, at the lower border of the pons</a:t>
            </a:r>
          </a:p>
          <a:p>
            <a:r>
              <a:rPr lang="en-US" sz="2800" dirty="0"/>
              <a:t>Ascends in a groove on the anterior surface of the pons</a:t>
            </a:r>
          </a:p>
          <a:p>
            <a:r>
              <a:rPr lang="en-US" sz="2800" dirty="0"/>
              <a:t>Terminates by dividing into the two </a:t>
            </a:r>
            <a:r>
              <a:rPr lang="en-US" sz="2800" dirty="0">
                <a:solidFill>
                  <a:srgbClr val="FF0000"/>
                </a:solidFill>
              </a:rPr>
              <a:t>Posterior cerebral arteries</a:t>
            </a:r>
            <a:r>
              <a:rPr lang="en-US" sz="2800" dirty="0"/>
              <a:t>, at the upper border of the pons </a:t>
            </a:r>
            <a:endParaRPr lang="el-GR" sz="2800" dirty="0"/>
          </a:p>
        </p:txBody>
      </p:sp>
      <p:pic>
        <p:nvPicPr>
          <p:cNvPr id="5" name="Picture 4" descr="basilar artery – Liberal Dictionary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5" t="41911" r="34075" b="-530"/>
          <a:stretch/>
        </p:blipFill>
        <p:spPr bwMode="auto">
          <a:xfrm>
            <a:off x="7014117" y="3880626"/>
            <a:ext cx="4928838" cy="2977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348814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aypeeDigital | eBook Rea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36" y="167268"/>
            <a:ext cx="11523519" cy="659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612837" y="2743200"/>
            <a:ext cx="1550020" cy="59101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4" name="Oval 3"/>
          <p:cNvSpPr/>
          <p:nvPr/>
        </p:nvSpPr>
        <p:spPr>
          <a:xfrm>
            <a:off x="7612837" y="167268"/>
            <a:ext cx="1653826" cy="9032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Oval 4"/>
          <p:cNvSpPr/>
          <p:nvPr/>
        </p:nvSpPr>
        <p:spPr>
          <a:xfrm>
            <a:off x="7664739" y="3798849"/>
            <a:ext cx="1601923" cy="63933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465233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45" y="166255"/>
            <a:ext cx="11242964" cy="122612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Branches of the Basilar Artery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617" y="1620981"/>
            <a:ext cx="11097491" cy="495646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Pontine arteries (enter the substance of the pons)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Labyrinthine artery (passes into the internal acoustic meatus and supplies the internal ear)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Anterior inferior cerebellar artery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Superior cerebellar artery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Posterior cerebral artery</a:t>
            </a:r>
          </a:p>
          <a:p>
            <a:pPr marL="0" indent="0">
              <a:lnSpc>
                <a:spcPct val="150000"/>
              </a:lnSpc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765173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7" y="755611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3. Anterior inferior cerebellar                             artery </a:t>
            </a:r>
            <a:endParaRPr lang="el-GR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Supplies the anterior and inferior parts of the cerebellum</a:t>
            </a:r>
          </a:p>
          <a:p>
            <a:r>
              <a:rPr lang="en-US" dirty="0"/>
              <a:t>A few branches pass to the pons and the upper part of the medulla </a:t>
            </a:r>
            <a:r>
              <a:rPr lang="en-US" dirty="0" err="1"/>
              <a:t>oblogata</a:t>
            </a:r>
            <a:endParaRPr lang="el-G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421714"/>
            <a:ext cx="5183188" cy="82391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4. Superior cerebellar artery</a:t>
            </a:r>
            <a:endParaRPr lang="el-GR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Supplies the superior surface of the cerebellum, the pons, the pineal gland, and the superior medullary velum</a:t>
            </a:r>
            <a:endParaRPr lang="el-GR" dirty="0"/>
          </a:p>
        </p:txBody>
      </p:sp>
      <p:cxnSp>
        <p:nvCxnSpPr>
          <p:cNvPr id="10" name="Straight Arrow Connector 9"/>
          <p:cNvCxnSpPr>
            <a:stCxn id="3" idx="2"/>
            <a:endCxn id="4" idx="0"/>
          </p:cNvCxnSpPr>
          <p:nvPr/>
        </p:nvCxnSpPr>
        <p:spPr>
          <a:xfrm>
            <a:off x="3418681" y="1579523"/>
            <a:ext cx="1" cy="9255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763794" y="1579523"/>
            <a:ext cx="1" cy="9255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3836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b="12776"/>
          <a:stretch/>
        </p:blipFill>
        <p:spPr bwMode="auto">
          <a:xfrm>
            <a:off x="249382" y="0"/>
            <a:ext cx="11793682" cy="6858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8742557" y="3512635"/>
            <a:ext cx="1694986" cy="71367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Oval 3"/>
          <p:cNvSpPr/>
          <p:nvPr/>
        </p:nvSpPr>
        <p:spPr>
          <a:xfrm>
            <a:off x="2070411" y="2014654"/>
            <a:ext cx="1694986" cy="71367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50534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491" y="114300"/>
            <a:ext cx="11247694" cy="20574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5. Posterior cerebral artery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Joined by the </a:t>
            </a:r>
            <a:r>
              <a:rPr lang="en-US" dirty="0">
                <a:solidFill>
                  <a:srgbClr val="FF0000"/>
                </a:solidFill>
              </a:rPr>
              <a:t>Posterior communicating branch</a:t>
            </a:r>
            <a:r>
              <a:rPr lang="en-US" dirty="0"/>
              <a:t> (of the Internal carotid artery)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33815" y="2796963"/>
            <a:ext cx="4215161" cy="374681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Cortical branches</a:t>
            </a:r>
          </a:p>
          <a:p>
            <a:r>
              <a:rPr lang="en-US" sz="2400" dirty="0"/>
              <a:t> Supply: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Inferolateral and medial surfaces of the temporal lobe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Lateral and medial surfaces of the occipital lobe</a:t>
            </a:r>
          </a:p>
          <a:p>
            <a:endParaRPr lang="en-US" sz="2400" dirty="0"/>
          </a:p>
          <a:p>
            <a:pPr algn="ctr"/>
            <a:r>
              <a:rPr lang="en-US" sz="2400" dirty="0"/>
              <a:t>Visual cortex</a:t>
            </a:r>
          </a:p>
          <a:p>
            <a:pPr algn="ctr"/>
            <a:endParaRPr lang="el-GR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4632947" y="2796963"/>
            <a:ext cx="4300846" cy="374681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Central branches</a:t>
            </a:r>
          </a:p>
          <a:p>
            <a:pPr algn="ctr"/>
            <a:endParaRPr lang="en-US" sz="2400" dirty="0"/>
          </a:p>
          <a:p>
            <a:r>
              <a:rPr lang="en-US" sz="2400" dirty="0"/>
              <a:t>Pierce the brain substance</a:t>
            </a:r>
          </a:p>
          <a:p>
            <a:r>
              <a:rPr lang="en-US" sz="2400" dirty="0"/>
              <a:t>Supply: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Parts of the thalamus and lentiform nucleus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Midbrain, pineal, and medial geniculate bodies</a:t>
            </a:r>
            <a:endParaRPr lang="el-GR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9217764" y="2796963"/>
            <a:ext cx="2840421" cy="374681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400" b="1" dirty="0"/>
              <a:t>Choroidal branch</a:t>
            </a:r>
          </a:p>
          <a:p>
            <a:endParaRPr lang="en-US" sz="2400" dirty="0"/>
          </a:p>
          <a:p>
            <a:r>
              <a:rPr lang="en-US" sz="2400" dirty="0"/>
              <a:t>Enters the inferior horn of the lateral ventricle </a:t>
            </a:r>
          </a:p>
          <a:p>
            <a:r>
              <a:rPr lang="en-US" sz="2400" dirty="0"/>
              <a:t>Supplies the choroid plexus of the lateral and the third ventricle</a:t>
            </a:r>
          </a:p>
          <a:p>
            <a:br>
              <a:rPr lang="en-US" sz="2400" dirty="0"/>
            </a:br>
            <a:endParaRPr lang="el-GR" sz="24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492298" y="5244662"/>
            <a:ext cx="0" cy="3678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527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98584"/>
            <a:ext cx="9601200" cy="177311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Arteries of the Brain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4077"/>
            <a:ext cx="10515600" cy="1919280"/>
          </a:xfrm>
        </p:spPr>
        <p:txBody>
          <a:bodyPr>
            <a:normAutofit/>
          </a:bodyPr>
          <a:lstStyle/>
          <a:p>
            <a:r>
              <a:rPr lang="en-US" sz="2800" b="1" dirty="0"/>
              <a:t>Internal carotid arteries </a:t>
            </a:r>
          </a:p>
          <a:p>
            <a:r>
              <a:rPr lang="en-US" sz="2800" b="1" dirty="0"/>
              <a:t>Vertebral arteries </a:t>
            </a:r>
            <a:endParaRPr lang="el-GR" sz="2800" b="1" dirty="0"/>
          </a:p>
        </p:txBody>
      </p:sp>
      <p:sp>
        <p:nvSpPr>
          <p:cNvPr id="4" name="Right Brace 3"/>
          <p:cNvSpPr/>
          <p:nvPr/>
        </p:nvSpPr>
        <p:spPr>
          <a:xfrm>
            <a:off x="4977114" y="1690688"/>
            <a:ext cx="446224" cy="1201372"/>
          </a:xfrm>
          <a:prstGeom prst="rightBrace">
            <a:avLst>
              <a:gd name="adj1" fmla="val 24821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5671594" y="1690688"/>
            <a:ext cx="46761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Their branches anastomose to from the </a:t>
            </a:r>
          </a:p>
          <a:p>
            <a:pPr algn="ctr"/>
            <a:r>
              <a:rPr lang="en-US" sz="2800" b="1" dirty="0"/>
              <a:t>Circle of Willis</a:t>
            </a:r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37438621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b="11717"/>
          <a:stretch/>
        </p:blipFill>
        <p:spPr bwMode="auto">
          <a:xfrm>
            <a:off x="280554" y="133815"/>
            <a:ext cx="11648209" cy="66461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5087007" y="6180083"/>
            <a:ext cx="1702676" cy="493986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4830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b="12776"/>
          <a:stretch/>
        </p:blipFill>
        <p:spPr bwMode="auto">
          <a:xfrm>
            <a:off x="290945" y="0"/>
            <a:ext cx="11679382" cy="6858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1933903" y="3352800"/>
            <a:ext cx="1702676" cy="599090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4" name="Straight Connector 3"/>
          <p:cNvCxnSpPr/>
          <p:nvPr/>
        </p:nvCxnSpPr>
        <p:spPr>
          <a:xfrm>
            <a:off x="8702566" y="2196662"/>
            <a:ext cx="17342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702566" y="2375338"/>
            <a:ext cx="4519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8790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21717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Circle of Willis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943600"/>
          </a:xfrm>
        </p:spPr>
        <p:txBody>
          <a:bodyPr>
            <a:noAutofit/>
          </a:bodyPr>
          <a:lstStyle/>
          <a:p>
            <a:r>
              <a:rPr lang="en-US" sz="2800" dirty="0"/>
              <a:t>Lies </a:t>
            </a:r>
            <a:r>
              <a:rPr lang="en-US" sz="2800" dirty="0">
                <a:solidFill>
                  <a:schemeClr val="tx1"/>
                </a:solidFill>
              </a:rPr>
              <a:t>in the interpeduncular fossa </a:t>
            </a:r>
            <a:r>
              <a:rPr lang="en-US" sz="2800" dirty="0"/>
              <a:t>at the base of the brain</a:t>
            </a:r>
          </a:p>
          <a:p>
            <a:endParaRPr lang="en-US" sz="2800" dirty="0"/>
          </a:p>
          <a:p>
            <a:r>
              <a:rPr lang="en-US" sz="2800" dirty="0"/>
              <a:t>Is formed by the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anastomosis between the two internal carotid arteries and the two vertebral arteries</a:t>
            </a:r>
          </a:p>
          <a:p>
            <a:pPr marL="0" indent="0">
              <a:buNone/>
            </a:pP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dirty="0"/>
              <a:t>Contributing arteries: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anterior communicating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anterior cerebral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internal carotid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posterior communicating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posterior cerebral 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basilar</a:t>
            </a:r>
          </a:p>
        </p:txBody>
      </p:sp>
    </p:spTree>
    <p:extLst>
      <p:ext uri="{BB962C8B-B14F-4D97-AF65-F5344CB8AC3E}">
        <p14:creationId xmlns:p14="http://schemas.microsoft.com/office/powerpoint/2010/main" val="38586284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5E989C-DBB5-5E70-7F60-3E71CFF3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08" y="0"/>
            <a:ext cx="11490747" cy="2171700"/>
          </a:xfrm>
        </p:spPr>
        <p:txBody>
          <a:bodyPr>
            <a:normAutofit/>
          </a:bodyPr>
          <a:lstStyle/>
          <a:p>
            <a:pPr algn="ctr"/>
            <a:r>
              <a:rPr lang="de-CH" sz="4000" b="1" dirty="0">
                <a:solidFill>
                  <a:schemeClr val="accent6">
                    <a:lumMod val="50000"/>
                  </a:schemeClr>
                </a:solidFill>
              </a:rPr>
              <a:t>Cerebral </a:t>
            </a:r>
            <a:r>
              <a:rPr lang="de-CH" sz="4000" b="1" dirty="0" err="1">
                <a:solidFill>
                  <a:schemeClr val="accent6">
                    <a:lumMod val="50000"/>
                  </a:schemeClr>
                </a:solidFill>
              </a:rPr>
              <a:t>arterial</a:t>
            </a:r>
            <a:r>
              <a:rPr lang="de-CH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4000" b="1" dirty="0" err="1">
                <a:solidFill>
                  <a:schemeClr val="accent6">
                    <a:lumMod val="50000"/>
                  </a:schemeClr>
                </a:solidFill>
              </a:rPr>
              <a:t>circle</a:t>
            </a:r>
            <a:r>
              <a:rPr lang="de-CH" sz="4000" b="1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de-CH" sz="4000" b="1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de-CH" sz="4000" b="1" dirty="0">
                <a:solidFill>
                  <a:schemeClr val="accent6">
                    <a:lumMod val="50000"/>
                  </a:schemeClr>
                </a:solidFill>
              </a:rPr>
              <a:t> Willis)</a:t>
            </a:r>
            <a:endParaRPr lang="el-GR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C72A47F-07BF-FBF2-7C07-A1D00D926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 descr="Cerebral arterial circle (of Willis) (Circulus arteriosus cerebri); Image: Paul Kim">
            <a:extLst>
              <a:ext uri="{FF2B5EF4-FFF2-40B4-BE49-F238E27FC236}">
                <a16:creationId xmlns:a16="http://schemas.microsoft.com/office/drawing/2014/main" id="{7DFFDEF3-F0DB-B559-9433-D6F154131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8" y="788642"/>
            <a:ext cx="7275767" cy="596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E4F46D-495E-B507-2165-9CF3C9D3C6F0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r="46321" b="2319"/>
          <a:stretch/>
        </p:blipFill>
        <p:spPr bwMode="auto">
          <a:xfrm>
            <a:off x="7491046" y="1594338"/>
            <a:ext cx="4602906" cy="44430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913835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091" y="155864"/>
            <a:ext cx="11152909" cy="201583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Arteries to Specific Brain Areas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83779" y="1690688"/>
            <a:ext cx="3310759" cy="23978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Corpus Striatum</a:t>
            </a:r>
          </a:p>
          <a:p>
            <a:pPr algn="ctr"/>
            <a:r>
              <a:rPr lang="en-US" b="1" dirty="0"/>
              <a:t>Internal Capsule</a:t>
            </a:r>
          </a:p>
          <a:p>
            <a:pPr algn="ctr"/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Middle cerebral arteries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Anterior cerebral arteries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340772" y="1690688"/>
            <a:ext cx="3310759" cy="23978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Thalamus</a:t>
            </a:r>
          </a:p>
          <a:p>
            <a:pPr algn="ctr"/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Posterior communicating arteries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Basilar artery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Posterior cerebral arteries</a:t>
            </a:r>
            <a:endParaRPr lang="el-GR" dirty="0"/>
          </a:p>
        </p:txBody>
      </p:sp>
      <p:sp>
        <p:nvSpPr>
          <p:cNvPr id="7" name="Rounded Rectangle 6"/>
          <p:cNvSpPr/>
          <p:nvPr/>
        </p:nvSpPr>
        <p:spPr>
          <a:xfrm>
            <a:off x="8397765" y="1690688"/>
            <a:ext cx="3310759" cy="23978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Midbrain</a:t>
            </a:r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Posterior cerebral arteries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Superior cerebellar arteries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Basilar artery</a:t>
            </a:r>
            <a:endParaRPr lang="el-GR" dirty="0"/>
          </a:p>
        </p:txBody>
      </p:sp>
      <p:sp>
        <p:nvSpPr>
          <p:cNvPr id="8" name="Rounded Rectangle 7"/>
          <p:cNvSpPr/>
          <p:nvPr/>
        </p:nvSpPr>
        <p:spPr>
          <a:xfrm>
            <a:off x="283778" y="4215169"/>
            <a:ext cx="3310759" cy="23978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Pons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Basilar artery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Anterior inferior cerebellar arteries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Superior cerebellar arteries</a:t>
            </a:r>
            <a:endParaRPr lang="el-GR" dirty="0"/>
          </a:p>
        </p:txBody>
      </p:sp>
      <p:sp>
        <p:nvSpPr>
          <p:cNvPr id="9" name="Rounded Rectangle 8"/>
          <p:cNvSpPr/>
          <p:nvPr/>
        </p:nvSpPr>
        <p:spPr>
          <a:xfrm>
            <a:off x="4340771" y="4215169"/>
            <a:ext cx="3310759" cy="23978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b="1" dirty="0"/>
              <a:t>Medulla Oblongata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Vertebral arteries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Anterior and Posterior spinal arteries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Posterior inferior cerebellar arteries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Basilar artery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10" name="Rounded Rectangle 9"/>
          <p:cNvSpPr/>
          <p:nvPr/>
        </p:nvSpPr>
        <p:spPr>
          <a:xfrm>
            <a:off x="8397765" y="4215169"/>
            <a:ext cx="3310759" cy="23978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Cerebellum</a:t>
            </a:r>
          </a:p>
          <a:p>
            <a:pPr algn="ctr"/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Superior cerebellar arteries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Anterior inferior cerebellar arteries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Posterior inferior cerebellar arteries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564821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11727"/>
            <a:ext cx="9601200" cy="1859973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Nerve Supply of Cerebral Arteries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5573" y="1641763"/>
            <a:ext cx="10744199" cy="482138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/>
              <a:t>Sympathetic postganglionic nerve fibers from the superior cervical sympathetic ganglion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Stimulation of these nerves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Vasoconstriction of the cerebral arteries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096000" y="3689131"/>
            <a:ext cx="0" cy="9669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5371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Πίνακας 1">
            <a:extLst>
              <a:ext uri="{FF2B5EF4-FFF2-40B4-BE49-F238E27FC236}">
                <a16:creationId xmlns:a16="http://schemas.microsoft.com/office/drawing/2014/main" id="{E7350668-7602-0652-C6F4-78D1978B9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107649"/>
              </p:ext>
            </p:extLst>
          </p:nvPr>
        </p:nvGraphicFramePr>
        <p:xfrm>
          <a:off x="124690" y="0"/>
          <a:ext cx="12067309" cy="6750196"/>
        </p:xfrm>
        <a:graphic>
          <a:graphicData uri="http://schemas.openxmlformats.org/drawingml/2006/table">
            <a:tbl>
              <a:tblPr/>
              <a:tblGrid>
                <a:gridCol w="3184921">
                  <a:extLst>
                    <a:ext uri="{9D8B030D-6E8A-4147-A177-3AD203B41FA5}">
                      <a16:colId xmlns:a16="http://schemas.microsoft.com/office/drawing/2014/main" val="1503290573"/>
                    </a:ext>
                  </a:extLst>
                </a:gridCol>
                <a:gridCol w="8882388">
                  <a:extLst>
                    <a:ext uri="{9D8B030D-6E8A-4147-A177-3AD203B41FA5}">
                      <a16:colId xmlns:a16="http://schemas.microsoft.com/office/drawing/2014/main" val="613705352"/>
                    </a:ext>
                  </a:extLst>
                </a:gridCol>
              </a:tblGrid>
              <a:tr h="42136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CH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Key </a:t>
                      </a:r>
                      <a:r>
                        <a:rPr lang="de-CH" sz="2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facts</a:t>
                      </a:r>
                      <a:r>
                        <a:rPr lang="de-CH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de-CH" sz="2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about</a:t>
                      </a:r>
                      <a:r>
                        <a:rPr lang="de-CH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de-CH" sz="2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the</a:t>
                      </a:r>
                      <a:r>
                        <a:rPr lang="de-CH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de-CH" sz="2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arteries</a:t>
                      </a:r>
                      <a:r>
                        <a:rPr lang="de-CH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de-CH" sz="2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of</a:t>
                      </a:r>
                      <a:r>
                        <a:rPr lang="de-CH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de-CH" sz="2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the</a:t>
                      </a:r>
                      <a:r>
                        <a:rPr lang="de-CH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de-CH" sz="2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brain</a:t>
                      </a:r>
                      <a:endParaRPr lang="de-CH" sz="28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30523" marR="30523" marT="15262" marB="15262" anchor="ctr">
                    <a:solidFill>
                      <a:srgbClr val="F7F7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260500"/>
                  </a:ext>
                </a:extLst>
              </a:tr>
              <a:tr h="816983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Anterior </a:t>
                      </a:r>
                      <a:r>
                        <a:rPr lang="de-CH" sz="2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circulation</a:t>
                      </a:r>
                      <a:endParaRPr lang="de-CH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lutoSansMedium"/>
                      </a:endParaRPr>
                    </a:p>
                  </a:txBody>
                  <a:tcPr marL="47693" marR="47693" marT="31795" marB="3179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Main </a:t>
                      </a:r>
                      <a:r>
                        <a:rPr lang="de-CH" sz="1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arteries</a:t>
                      </a:r>
                      <a:r>
                        <a:rPr lang="de-CH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: 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Internal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carotid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artery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, anterior cerebral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artery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, anterior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communicating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artery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and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middle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cerebral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artery</a:t>
                      </a:r>
                      <a:br>
                        <a:rPr lang="de-CH" sz="1800" b="1" dirty="0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</a:br>
                      <a:r>
                        <a:rPr lang="de-CH" sz="18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Supply</a:t>
                      </a:r>
                      <a:r>
                        <a:rPr lang="de-CH" sz="18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: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Forebrain</a:t>
                      </a:r>
                      <a:endParaRPr lang="de-CH" sz="1800" b="1" dirty="0">
                        <a:solidFill>
                          <a:srgbClr val="495354"/>
                        </a:solidFill>
                        <a:effectLst/>
                      </a:endParaRPr>
                    </a:p>
                  </a:txBody>
                  <a:tcPr marL="47693" marR="47693" marT="31795" marB="3179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680202"/>
                  </a:ext>
                </a:extLst>
              </a:tr>
              <a:tr h="1069778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2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Posterior</a:t>
                      </a:r>
                      <a:r>
                        <a:rPr lang="de-CH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 </a:t>
                      </a:r>
                      <a:r>
                        <a:rPr lang="de-CH" sz="2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circulation</a:t>
                      </a:r>
                      <a:endParaRPr lang="de-CH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lutoSansMedium"/>
                      </a:endParaRPr>
                    </a:p>
                  </a:txBody>
                  <a:tcPr marL="47693" marR="47693" marT="31795" marB="3179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Main </a:t>
                      </a:r>
                      <a:r>
                        <a:rPr lang="de-CH" sz="1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arteries</a:t>
                      </a:r>
                      <a:r>
                        <a:rPr lang="de-CH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: </a:t>
                      </a:r>
                      <a:r>
                        <a:rPr lang="de-CH" sz="1800" b="1" dirty="0">
                          <a:solidFill>
                            <a:schemeClr val="tx1"/>
                          </a:solidFill>
                          <a:effectLst/>
                        </a:rPr>
                        <a:t>Vertebral </a:t>
                      </a:r>
                      <a:r>
                        <a:rPr lang="de-CH" sz="1800" b="1" dirty="0" err="1">
                          <a:solidFill>
                            <a:schemeClr val="tx1"/>
                          </a:solidFill>
                          <a:effectLst/>
                        </a:rPr>
                        <a:t>artery</a:t>
                      </a:r>
                      <a:r>
                        <a:rPr lang="de-CH" sz="18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de-CH" sz="1800" b="1" dirty="0" err="1">
                          <a:solidFill>
                            <a:schemeClr val="tx1"/>
                          </a:solidFill>
                          <a:effectLst/>
                        </a:rPr>
                        <a:t>basilar</a:t>
                      </a:r>
                      <a:r>
                        <a:rPr lang="de-CH" sz="18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chemeClr val="tx1"/>
                          </a:solidFill>
                          <a:effectLst/>
                        </a:rPr>
                        <a:t>artery</a:t>
                      </a:r>
                      <a:r>
                        <a:rPr lang="de-CH" sz="18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de-CH" sz="1800" b="1" dirty="0" err="1">
                          <a:solidFill>
                            <a:schemeClr val="tx1"/>
                          </a:solidFill>
                          <a:effectLst/>
                        </a:rPr>
                        <a:t>posterior</a:t>
                      </a:r>
                      <a:r>
                        <a:rPr lang="de-CH" sz="1800" b="1" dirty="0">
                          <a:solidFill>
                            <a:schemeClr val="tx1"/>
                          </a:solidFill>
                          <a:effectLst/>
                        </a:rPr>
                        <a:t> cerebral </a:t>
                      </a:r>
                      <a:r>
                        <a:rPr lang="de-CH" sz="1800" b="1" dirty="0" err="1">
                          <a:solidFill>
                            <a:schemeClr val="tx1"/>
                          </a:solidFill>
                          <a:effectLst/>
                        </a:rPr>
                        <a:t>artery</a:t>
                      </a:r>
                      <a:r>
                        <a:rPr lang="de-CH" sz="1800" b="1" dirty="0">
                          <a:solidFill>
                            <a:schemeClr val="tx1"/>
                          </a:solidFill>
                          <a:effectLst/>
                        </a:rPr>
                        <a:t> and </a:t>
                      </a:r>
                      <a:r>
                        <a:rPr lang="de-CH" sz="1800" b="1" dirty="0" err="1">
                          <a:solidFill>
                            <a:schemeClr val="tx1"/>
                          </a:solidFill>
                          <a:effectLst/>
                        </a:rPr>
                        <a:t>posterior</a:t>
                      </a:r>
                      <a:r>
                        <a:rPr lang="de-CH" sz="18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chemeClr val="tx1"/>
                          </a:solidFill>
                          <a:effectLst/>
                        </a:rPr>
                        <a:t>communicating</a:t>
                      </a:r>
                      <a:r>
                        <a:rPr lang="de-CH" sz="18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chemeClr val="tx1"/>
                          </a:solidFill>
                          <a:effectLst/>
                        </a:rPr>
                        <a:t>artery</a:t>
                      </a:r>
                      <a:br>
                        <a:rPr lang="de-CH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</a:br>
                      <a:r>
                        <a:rPr lang="de-CH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Supply</a:t>
                      </a:r>
                      <a:r>
                        <a:rPr lang="de-CH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: </a:t>
                      </a:r>
                      <a:r>
                        <a:rPr lang="de-CH" sz="1800" b="1" dirty="0" err="1">
                          <a:solidFill>
                            <a:schemeClr val="tx1"/>
                          </a:solidFill>
                          <a:effectLst/>
                        </a:rPr>
                        <a:t>Posterior</a:t>
                      </a:r>
                      <a:r>
                        <a:rPr lang="de-CH" sz="1800" b="1" dirty="0">
                          <a:solidFill>
                            <a:schemeClr val="tx1"/>
                          </a:solidFill>
                          <a:effectLst/>
                        </a:rPr>
                        <a:t> cerebral </a:t>
                      </a:r>
                      <a:r>
                        <a:rPr lang="de-CH" sz="1800" b="1" dirty="0" err="1">
                          <a:solidFill>
                            <a:schemeClr val="tx1"/>
                          </a:solidFill>
                          <a:effectLst/>
                        </a:rPr>
                        <a:t>cortex</a:t>
                      </a:r>
                      <a:r>
                        <a:rPr lang="de-CH" sz="1800" b="1" dirty="0">
                          <a:solidFill>
                            <a:schemeClr val="tx1"/>
                          </a:solidFill>
                          <a:effectLst/>
                        </a:rPr>
                        <a:t> (occipital lobe and </a:t>
                      </a:r>
                      <a:r>
                        <a:rPr lang="de-CH" sz="1800" b="1" dirty="0" err="1">
                          <a:solidFill>
                            <a:schemeClr val="tx1"/>
                          </a:solidFill>
                          <a:effectLst/>
                        </a:rPr>
                        <a:t>partly</a:t>
                      </a:r>
                      <a:r>
                        <a:rPr lang="de-CH" sz="1800" b="1" dirty="0">
                          <a:solidFill>
                            <a:schemeClr val="tx1"/>
                          </a:solidFill>
                          <a:effectLst/>
                        </a:rPr>
                        <a:t> temporal lobe), </a:t>
                      </a:r>
                      <a:r>
                        <a:rPr lang="de-CH" sz="1800" b="1" dirty="0" err="1">
                          <a:solidFill>
                            <a:schemeClr val="tx1"/>
                          </a:solidFill>
                          <a:effectLst/>
                        </a:rPr>
                        <a:t>midbrain</a:t>
                      </a:r>
                      <a:r>
                        <a:rPr lang="de-CH" sz="18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de-CH" sz="1800" b="1" dirty="0" err="1">
                          <a:solidFill>
                            <a:schemeClr val="tx1"/>
                          </a:solidFill>
                          <a:effectLst/>
                        </a:rPr>
                        <a:t>brainstem</a:t>
                      </a:r>
                      <a:endParaRPr lang="de-CH" sz="18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93" marR="47693" marT="31795" marB="3179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974249"/>
                  </a:ext>
                </a:extLst>
              </a:tr>
              <a:tr h="1591822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Cerebral </a:t>
                      </a:r>
                      <a:r>
                        <a:rPr lang="de-CH" sz="2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arterial</a:t>
                      </a:r>
                      <a:r>
                        <a:rPr lang="de-CH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 </a:t>
                      </a:r>
                      <a:r>
                        <a:rPr lang="de-CH" sz="2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circle</a:t>
                      </a:r>
                      <a:r>
                        <a:rPr lang="de-CH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 (</a:t>
                      </a:r>
                      <a:r>
                        <a:rPr lang="de-CH" sz="2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of</a:t>
                      </a:r>
                      <a:r>
                        <a:rPr lang="de-CH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 Willis)</a:t>
                      </a:r>
                    </a:p>
                  </a:txBody>
                  <a:tcPr marL="47693" marR="47693" marT="31795" marB="3179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(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from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 anterior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to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posterior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)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:</a:t>
                      </a:r>
                      <a:b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</a:br>
                      <a:r>
                        <a:rPr lang="de-CH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Anterior </a:t>
                      </a:r>
                      <a:r>
                        <a:rPr lang="de-CH" sz="1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communicating</a:t>
                      </a:r>
                      <a:r>
                        <a:rPr lang="de-CH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artery</a:t>
                      </a:r>
                      <a:r>
                        <a:rPr lang="de-CH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(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from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the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anterior cerebral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artery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)</a:t>
                      </a:r>
                      <a:b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</a:br>
                      <a:r>
                        <a:rPr lang="de-CH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Anterior cerebral </a:t>
                      </a:r>
                      <a:r>
                        <a:rPr lang="de-CH" sz="1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arteries</a:t>
                      </a:r>
                      <a:r>
                        <a:rPr lang="de-CH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(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from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the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internal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carotid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artery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)</a:t>
                      </a:r>
                      <a:b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</a:br>
                      <a:r>
                        <a:rPr lang="de-CH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Internal </a:t>
                      </a:r>
                      <a:r>
                        <a:rPr lang="de-CH" sz="1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carotid</a:t>
                      </a:r>
                      <a:r>
                        <a:rPr lang="de-CH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arteries</a:t>
                      </a:r>
                      <a:r>
                        <a:rPr lang="de-CH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(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from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the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common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carotid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artery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)</a:t>
                      </a:r>
                      <a:b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</a:br>
                      <a:r>
                        <a:rPr lang="de-CH" sz="1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Posterior</a:t>
                      </a:r>
                      <a:r>
                        <a:rPr lang="de-CH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communicating</a:t>
                      </a:r>
                      <a:r>
                        <a:rPr lang="de-CH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arteries</a:t>
                      </a:r>
                      <a:r>
                        <a:rPr lang="de-CH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(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from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the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posterior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cerebral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artery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)</a:t>
                      </a:r>
                      <a:b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</a:br>
                      <a:r>
                        <a:rPr lang="de-CH" sz="1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Posterior</a:t>
                      </a:r>
                      <a:r>
                        <a:rPr lang="de-CH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cerebral </a:t>
                      </a:r>
                      <a:r>
                        <a:rPr lang="de-CH" sz="1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arteries</a:t>
                      </a:r>
                      <a:r>
                        <a:rPr lang="de-CH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(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branch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of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the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basilar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artery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)</a:t>
                      </a:r>
                    </a:p>
                  </a:txBody>
                  <a:tcPr marL="47693" marR="47693" marT="31795" marB="3179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511277"/>
                  </a:ext>
                </a:extLst>
              </a:tr>
              <a:tr h="2536022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Supply</a:t>
                      </a:r>
                    </a:p>
                  </a:txBody>
                  <a:tcPr marL="47693" marR="47693" marT="31795" marB="3179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Anterior cerebral </a:t>
                      </a:r>
                      <a:r>
                        <a:rPr lang="de-CH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artery</a:t>
                      </a:r>
                      <a:r>
                        <a:rPr lang="de-CH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: 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Frontal, parietal and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cingulate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cortex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;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corpus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callosum,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region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of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the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brain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primarily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responsible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for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motor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and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sensory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of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the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lower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limbs</a:t>
                      </a:r>
                      <a:br>
                        <a:rPr lang="de-CH" sz="1800" b="1" dirty="0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</a:br>
                      <a:r>
                        <a:rPr lang="de-CH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Middle cerebral </a:t>
                      </a:r>
                      <a:r>
                        <a:rPr lang="de-CH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artery</a:t>
                      </a:r>
                      <a:r>
                        <a:rPr lang="de-CH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: 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Most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of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the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lateral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surface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of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the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frontal, parietal and temporal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lobes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(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except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for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the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superior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border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of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the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former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two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and inferior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border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of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the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latter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), basal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ganglia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and internal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capsule</a:t>
                      </a:r>
                      <a:br>
                        <a:rPr lang="de-CH" sz="1800" b="1" dirty="0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</a:br>
                      <a:r>
                        <a:rPr lang="de-CH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Posterior</a:t>
                      </a:r>
                      <a:r>
                        <a:rPr lang="de-CH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 cerebral </a:t>
                      </a:r>
                      <a:r>
                        <a:rPr lang="de-CH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artery</a:t>
                      </a:r>
                      <a:r>
                        <a:rPr lang="de-CH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: 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Occipital lobe,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inferolateral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surface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of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the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temporal lobe,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midbrain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,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thalamus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,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choroid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plexus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(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third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 and lateral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ventricle</a:t>
                      </a:r>
                      <a:r>
                        <a:rPr lang="de-CH" sz="1800" b="1" dirty="0">
                          <a:solidFill>
                            <a:srgbClr val="495354"/>
                          </a:solidFill>
                          <a:effectLst/>
                        </a:rPr>
                        <a:t>), cerebral </a:t>
                      </a:r>
                      <a:r>
                        <a:rPr lang="de-CH" sz="1800" b="1" dirty="0" err="1">
                          <a:solidFill>
                            <a:srgbClr val="495354"/>
                          </a:solidFill>
                          <a:effectLst/>
                        </a:rPr>
                        <a:t>peduncles</a:t>
                      </a:r>
                      <a:endParaRPr lang="de-CH" sz="1800" b="1" dirty="0">
                        <a:solidFill>
                          <a:srgbClr val="495354"/>
                        </a:solidFill>
                        <a:effectLst/>
                      </a:endParaRPr>
                    </a:p>
                  </a:txBody>
                  <a:tcPr marL="47693" marR="47693" marT="31795" marB="3179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566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51613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90945"/>
            <a:ext cx="9601200" cy="188075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Veins of the Brain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227" y="1371599"/>
            <a:ext cx="11191009" cy="5195455"/>
          </a:xfrm>
        </p:spPr>
        <p:txBody>
          <a:bodyPr>
            <a:normAutofit/>
          </a:bodyPr>
          <a:lstStyle/>
          <a:p>
            <a:r>
              <a:rPr lang="en-US" sz="2800" dirty="0"/>
              <a:t>No valves</a:t>
            </a:r>
          </a:p>
          <a:p>
            <a:r>
              <a:rPr lang="en-US" sz="2800" dirty="0"/>
              <a:t>No muscular tissue </a:t>
            </a:r>
          </a:p>
          <a:p>
            <a:r>
              <a:rPr lang="en-US" sz="2800" dirty="0"/>
              <a:t>Thin walls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They emerge from the brain and lie in the subarachnoid space</a:t>
            </a:r>
          </a:p>
          <a:p>
            <a:r>
              <a:rPr lang="en-US" sz="2800" dirty="0"/>
              <a:t>They pierce the arachnoid mater and the meningeal layer of the dura and drain into the cranial venous sinuses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Consist of the </a:t>
            </a:r>
            <a:r>
              <a:rPr lang="en-US" sz="2800" dirty="0">
                <a:solidFill>
                  <a:srgbClr val="0070C0"/>
                </a:solidFill>
              </a:rPr>
              <a:t>External</a:t>
            </a:r>
            <a:r>
              <a:rPr lang="en-US" sz="2800" dirty="0"/>
              <a:t> and </a:t>
            </a:r>
            <a:r>
              <a:rPr lang="en-US" sz="2800" dirty="0">
                <a:solidFill>
                  <a:srgbClr val="0070C0"/>
                </a:solidFill>
              </a:rPr>
              <a:t>Internal Cerebral Veins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6033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6F2E1E9-4F99-BAF1-66FE-55B158E3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105508"/>
            <a:ext cx="11664462" cy="1113692"/>
          </a:xfrm>
        </p:spPr>
        <p:txBody>
          <a:bodyPr>
            <a:normAutofit/>
          </a:bodyPr>
          <a:lstStyle/>
          <a:p>
            <a:pPr algn="ctr"/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Venous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system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brain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37B7865-927D-5439-63C5-70599309D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38" y="949569"/>
            <a:ext cx="11488616" cy="5908431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de-CH" sz="2200" dirty="0"/>
              <a:t>The </a:t>
            </a:r>
            <a:r>
              <a:rPr lang="de-CH" sz="2200" dirty="0" err="1"/>
              <a:t>brain</a:t>
            </a:r>
            <a:r>
              <a:rPr lang="de-CH" sz="2200" dirty="0"/>
              <a:t> </a:t>
            </a:r>
            <a:r>
              <a:rPr lang="de-CH" sz="2200" dirty="0" err="1"/>
              <a:t>is</a:t>
            </a:r>
            <a:r>
              <a:rPr lang="de-CH" sz="2200" dirty="0"/>
              <a:t> an </a:t>
            </a:r>
            <a:r>
              <a:rPr lang="de-CH" sz="2200" dirty="0" err="1"/>
              <a:t>especially</a:t>
            </a:r>
            <a:r>
              <a:rPr lang="de-CH" sz="2200" dirty="0"/>
              <a:t> well-</a:t>
            </a:r>
            <a:r>
              <a:rPr lang="de-CH" sz="2200" dirty="0" err="1"/>
              <a:t>vascularized</a:t>
            </a:r>
            <a:r>
              <a:rPr lang="de-CH" sz="2200" dirty="0"/>
              <a:t> </a:t>
            </a:r>
            <a:r>
              <a:rPr lang="de-CH" sz="2200" dirty="0" err="1"/>
              <a:t>organ</a:t>
            </a:r>
            <a:r>
              <a:rPr lang="de-CH" sz="2200" dirty="0"/>
              <a:t>, </a:t>
            </a:r>
            <a:r>
              <a:rPr lang="de-CH" sz="2200" dirty="0" err="1"/>
              <a:t>receiving</a:t>
            </a:r>
            <a:r>
              <a:rPr lang="de-CH" sz="2200" dirty="0"/>
              <a:t> </a:t>
            </a:r>
            <a:r>
              <a:rPr lang="de-CH" sz="2200" dirty="0" err="1"/>
              <a:t>approximately</a:t>
            </a:r>
            <a:r>
              <a:rPr lang="de-CH" sz="2200" dirty="0"/>
              <a:t> </a:t>
            </a:r>
            <a:r>
              <a:rPr lang="de-CH" sz="2200" b="1" dirty="0" err="1">
                <a:solidFill>
                  <a:schemeClr val="accent6">
                    <a:lumMod val="75000"/>
                  </a:schemeClr>
                </a:solidFill>
              </a:rPr>
              <a:t>twenty</a:t>
            </a:r>
            <a:r>
              <a:rPr lang="de-CH" sz="2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75000"/>
                  </a:schemeClr>
                </a:solidFill>
              </a:rPr>
              <a:t>percent</a:t>
            </a:r>
            <a:r>
              <a:rPr lang="de-CH" sz="2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de-CH" sz="2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75000"/>
                  </a:schemeClr>
                </a:solidFill>
              </a:rPr>
              <a:t>cardiac</a:t>
            </a:r>
            <a:r>
              <a:rPr lang="de-CH" sz="2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75000"/>
                  </a:schemeClr>
                </a:solidFill>
              </a:rPr>
              <a:t>output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de-CH" sz="2200" dirty="0"/>
              <a:t> The </a:t>
            </a:r>
            <a:r>
              <a:rPr lang="de-CH" sz="2200" dirty="0" err="1"/>
              <a:t>veins</a:t>
            </a:r>
            <a:r>
              <a:rPr lang="de-CH" sz="2200" dirty="0"/>
              <a:t> </a:t>
            </a:r>
            <a:r>
              <a:rPr lang="de-CH" sz="2200" dirty="0" err="1"/>
              <a:t>of</a:t>
            </a:r>
            <a:r>
              <a:rPr lang="de-CH" sz="2200" dirty="0"/>
              <a:t> </a:t>
            </a:r>
            <a:r>
              <a:rPr lang="de-CH" sz="2200" dirty="0" err="1"/>
              <a:t>the</a:t>
            </a:r>
            <a:r>
              <a:rPr lang="de-CH" sz="2200" dirty="0"/>
              <a:t> </a:t>
            </a:r>
            <a:r>
              <a:rPr lang="de-CH" sz="2200" dirty="0" err="1"/>
              <a:t>brain</a:t>
            </a:r>
            <a:r>
              <a:rPr lang="de-CH" sz="2200" dirty="0"/>
              <a:t> drain </a:t>
            </a:r>
            <a:r>
              <a:rPr lang="de-CH" sz="2200" dirty="0" err="1"/>
              <a:t>the</a:t>
            </a:r>
            <a:r>
              <a:rPr lang="de-CH" sz="2200" dirty="0"/>
              <a:t> </a:t>
            </a:r>
            <a:r>
              <a:rPr lang="de-CH" sz="2200" dirty="0" err="1"/>
              <a:t>blood</a:t>
            </a:r>
            <a:r>
              <a:rPr lang="de-CH" sz="2200" dirty="0"/>
              <a:t> </a:t>
            </a:r>
            <a:r>
              <a:rPr lang="de-CH" sz="2200" dirty="0" err="1"/>
              <a:t>from</a:t>
            </a:r>
            <a:r>
              <a:rPr lang="de-CH" sz="2200" dirty="0"/>
              <a:t> </a:t>
            </a:r>
            <a:r>
              <a:rPr lang="de-CH" sz="2200" dirty="0" err="1"/>
              <a:t>the</a:t>
            </a:r>
            <a:r>
              <a:rPr lang="de-CH" sz="2200" dirty="0"/>
              <a:t> </a:t>
            </a:r>
            <a:r>
              <a:rPr lang="de-CH" sz="2200" dirty="0" err="1"/>
              <a:t>entire</a:t>
            </a:r>
            <a:r>
              <a:rPr lang="de-CH" sz="2200" dirty="0"/>
              <a:t> </a:t>
            </a:r>
            <a:r>
              <a:rPr lang="de-CH" sz="2200" dirty="0" err="1"/>
              <a:t>brain</a:t>
            </a:r>
            <a:r>
              <a:rPr lang="de-CH" sz="2200" dirty="0"/>
              <a:t> </a:t>
            </a:r>
            <a:r>
              <a:rPr lang="de-CH" sz="2200" dirty="0" err="1"/>
              <a:t>as</a:t>
            </a:r>
            <a:r>
              <a:rPr lang="de-CH" sz="2200" dirty="0"/>
              <a:t> </a:t>
            </a:r>
            <a:r>
              <a:rPr lang="de-CH" sz="2200" dirty="0" err="1"/>
              <a:t>well</a:t>
            </a:r>
            <a:r>
              <a:rPr lang="de-CH" sz="2200" dirty="0"/>
              <a:t> </a:t>
            </a:r>
            <a:r>
              <a:rPr lang="de-CH" sz="2200" dirty="0" err="1"/>
              <a:t>as</a:t>
            </a:r>
            <a:r>
              <a:rPr lang="de-CH" sz="2200" dirty="0"/>
              <a:t> </a:t>
            </a:r>
            <a:r>
              <a:rPr lang="de-CH" sz="2200" dirty="0" err="1"/>
              <a:t>the</a:t>
            </a:r>
            <a:r>
              <a:rPr lang="de-CH" sz="2200" dirty="0"/>
              <a:t> </a:t>
            </a:r>
            <a:r>
              <a:rPr lang="de-CH" sz="2200" dirty="0" err="1"/>
              <a:t>surrounding</a:t>
            </a:r>
            <a:r>
              <a:rPr lang="de-CH" sz="2200" dirty="0"/>
              <a:t> </a:t>
            </a:r>
            <a:r>
              <a:rPr lang="de-CH" sz="2200" dirty="0" err="1"/>
              <a:t>structures</a:t>
            </a:r>
            <a:r>
              <a:rPr lang="de-CH" sz="2200" dirty="0"/>
              <a:t> (</a:t>
            </a:r>
            <a:r>
              <a:rPr lang="de-CH" sz="2200" dirty="0" err="1"/>
              <a:t>meninges</a:t>
            </a:r>
            <a:r>
              <a:rPr lang="de-CH" sz="2200" dirty="0"/>
              <a:t>, </a:t>
            </a:r>
            <a:r>
              <a:rPr lang="de-CH" sz="2200" dirty="0" err="1"/>
              <a:t>eyeballs</a:t>
            </a:r>
            <a:r>
              <a:rPr lang="de-CH" sz="2200" dirty="0"/>
              <a:t> </a:t>
            </a:r>
            <a:r>
              <a:rPr lang="de-CH" sz="2200" dirty="0" err="1"/>
              <a:t>etc</a:t>
            </a:r>
            <a:r>
              <a:rPr lang="de-CH" sz="2200" dirty="0"/>
              <a:t>). The </a:t>
            </a:r>
            <a:r>
              <a:rPr lang="de-CH" sz="2200" dirty="0" err="1"/>
              <a:t>drained</a:t>
            </a:r>
            <a:r>
              <a:rPr lang="de-CH" sz="2200" dirty="0"/>
              <a:t> </a:t>
            </a:r>
            <a:r>
              <a:rPr lang="de-CH" sz="2200" dirty="0" err="1"/>
              <a:t>blood</a:t>
            </a:r>
            <a:r>
              <a:rPr lang="de-CH" sz="2200" dirty="0"/>
              <a:t> </a:t>
            </a:r>
            <a:r>
              <a:rPr lang="de-CH" sz="2200" dirty="0" err="1"/>
              <a:t>is</a:t>
            </a:r>
            <a:r>
              <a:rPr lang="de-CH" sz="2200" dirty="0"/>
              <a:t> </a:t>
            </a:r>
            <a:r>
              <a:rPr lang="de-CH" sz="2200" dirty="0" err="1"/>
              <a:t>then</a:t>
            </a:r>
            <a:r>
              <a:rPr lang="de-CH" sz="2200" dirty="0"/>
              <a:t> </a:t>
            </a:r>
            <a:r>
              <a:rPr lang="de-CH" sz="2200" dirty="0" err="1"/>
              <a:t>first</a:t>
            </a:r>
            <a:r>
              <a:rPr lang="de-CH" sz="2200" dirty="0"/>
              <a:t> </a:t>
            </a:r>
            <a:r>
              <a:rPr lang="de-CH" sz="2200" dirty="0" err="1"/>
              <a:t>returned</a:t>
            </a:r>
            <a:r>
              <a:rPr lang="de-CH" sz="2200" dirty="0"/>
              <a:t> </a:t>
            </a:r>
            <a:r>
              <a:rPr lang="de-CH" sz="2200" dirty="0" err="1"/>
              <a:t>to</a:t>
            </a:r>
            <a:r>
              <a:rPr lang="de-CH" sz="2200" dirty="0"/>
              <a:t> </a:t>
            </a:r>
            <a:r>
              <a:rPr lang="de-CH" sz="2200" dirty="0" err="1"/>
              <a:t>the</a:t>
            </a:r>
            <a:r>
              <a:rPr lang="de-CH" sz="2200" dirty="0"/>
              <a:t> </a:t>
            </a:r>
            <a:r>
              <a:rPr lang="de-CH" sz="2400" b="1" u="sng" dirty="0" err="1">
                <a:solidFill>
                  <a:schemeClr val="accent6">
                    <a:lumMod val="75000"/>
                  </a:schemeClr>
                </a:solidFill>
              </a:rPr>
              <a:t>dural</a:t>
            </a:r>
            <a:r>
              <a:rPr lang="de-CH" sz="2400" b="1" u="sng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400" b="1" u="sng" dirty="0" err="1">
                <a:solidFill>
                  <a:schemeClr val="accent6">
                    <a:lumMod val="75000"/>
                  </a:schemeClr>
                </a:solidFill>
              </a:rPr>
              <a:t>venous</a:t>
            </a:r>
            <a:r>
              <a:rPr lang="de-CH" sz="2400" b="1" u="sng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400" b="1" u="sng" dirty="0" err="1">
                <a:solidFill>
                  <a:schemeClr val="accent6">
                    <a:lumMod val="75000"/>
                  </a:schemeClr>
                </a:solidFill>
              </a:rPr>
              <a:t>sinuses</a:t>
            </a:r>
            <a:r>
              <a:rPr lang="de-CH" sz="2400" b="1" u="sng" dirty="0">
                <a:solidFill>
                  <a:schemeClr val="accent6">
                    <a:lumMod val="75000"/>
                  </a:schemeClr>
                </a:solidFill>
              </a:rPr>
              <a:t>  and </a:t>
            </a:r>
            <a:r>
              <a:rPr lang="de-CH" sz="2400" b="1" u="sng" dirty="0" err="1">
                <a:solidFill>
                  <a:schemeClr val="accent6">
                    <a:lumMod val="75000"/>
                  </a:schemeClr>
                </a:solidFill>
              </a:rPr>
              <a:t>then</a:t>
            </a:r>
            <a:r>
              <a:rPr lang="de-CH" sz="2400" b="1" u="sng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400" b="1" u="sng" dirty="0" err="1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CH" sz="2400" b="1" u="sng" dirty="0">
                <a:solidFill>
                  <a:schemeClr val="accent6">
                    <a:lumMod val="75000"/>
                  </a:schemeClr>
                </a:solidFill>
              </a:rPr>
              <a:t> internal jugular </a:t>
            </a:r>
            <a:r>
              <a:rPr lang="de-CH" sz="2400" b="1" u="sng" dirty="0" err="1">
                <a:solidFill>
                  <a:schemeClr val="accent6">
                    <a:lumMod val="75000"/>
                  </a:schemeClr>
                </a:solidFill>
              </a:rPr>
              <a:t>vein</a:t>
            </a:r>
            <a:r>
              <a:rPr lang="de-CH" sz="2400" b="1" u="sng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de-CH" sz="2200" dirty="0"/>
              <a:t> </a:t>
            </a:r>
            <a:r>
              <a:rPr lang="de-CH" sz="2200" dirty="0" err="1"/>
              <a:t>Structurally</a:t>
            </a:r>
            <a:r>
              <a:rPr lang="de-CH" sz="2200" dirty="0"/>
              <a:t>, </a:t>
            </a:r>
            <a:r>
              <a:rPr lang="de-CH" sz="2200" dirty="0" err="1"/>
              <a:t>the</a:t>
            </a:r>
            <a:r>
              <a:rPr lang="de-CH" sz="2200" dirty="0"/>
              <a:t> </a:t>
            </a:r>
            <a:r>
              <a:rPr lang="de-CH" sz="2200" dirty="0" err="1"/>
              <a:t>veins</a:t>
            </a:r>
            <a:r>
              <a:rPr lang="de-CH" sz="2200" dirty="0"/>
              <a:t> </a:t>
            </a:r>
            <a:r>
              <a:rPr lang="de-CH" sz="2200" dirty="0" err="1"/>
              <a:t>of</a:t>
            </a:r>
            <a:r>
              <a:rPr lang="de-CH" sz="2200" dirty="0"/>
              <a:t> </a:t>
            </a:r>
            <a:r>
              <a:rPr lang="de-CH" sz="2200" dirty="0" err="1"/>
              <a:t>the</a:t>
            </a:r>
            <a:r>
              <a:rPr lang="de-CH" sz="2200" dirty="0"/>
              <a:t> </a:t>
            </a:r>
            <a:r>
              <a:rPr lang="de-CH" sz="2200" dirty="0" err="1"/>
              <a:t>brain</a:t>
            </a:r>
            <a:r>
              <a:rPr lang="de-CH" sz="2200" dirty="0"/>
              <a:t> </a:t>
            </a:r>
            <a:r>
              <a:rPr lang="de-CH" sz="2600" b="1" dirty="0">
                <a:solidFill>
                  <a:schemeClr val="accent6">
                    <a:lumMod val="75000"/>
                  </a:schemeClr>
                </a:solidFill>
              </a:rPr>
              <a:t>lack a </a:t>
            </a:r>
            <a:r>
              <a:rPr lang="de-CH" sz="2600" b="1" dirty="0" err="1">
                <a:solidFill>
                  <a:schemeClr val="accent6">
                    <a:lumMod val="75000"/>
                  </a:schemeClr>
                </a:solidFill>
              </a:rPr>
              <a:t>muscular</a:t>
            </a:r>
            <a:r>
              <a:rPr lang="de-CH" sz="2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600" b="1" dirty="0" err="1">
                <a:solidFill>
                  <a:schemeClr val="accent6">
                    <a:lumMod val="75000"/>
                  </a:schemeClr>
                </a:solidFill>
              </a:rPr>
              <a:t>layer</a:t>
            </a:r>
            <a:r>
              <a:rPr lang="de-CH" sz="2600" b="1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de-CH" sz="2600" b="1" dirty="0" err="1">
                <a:solidFill>
                  <a:schemeClr val="accent6">
                    <a:lumMod val="75000"/>
                  </a:schemeClr>
                </a:solidFill>
              </a:rPr>
              <a:t>tunica</a:t>
            </a:r>
            <a:r>
              <a:rPr lang="de-CH" sz="2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600" b="1" dirty="0" err="1">
                <a:solidFill>
                  <a:schemeClr val="accent6">
                    <a:lumMod val="75000"/>
                  </a:schemeClr>
                </a:solidFill>
              </a:rPr>
              <a:t>media</a:t>
            </a:r>
            <a:r>
              <a:rPr lang="de-CH" sz="2600" b="1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de-CH" sz="2200" dirty="0"/>
              <a:t>, </a:t>
            </a:r>
            <a:r>
              <a:rPr lang="de-CH" sz="2200" dirty="0" err="1"/>
              <a:t>which</a:t>
            </a:r>
            <a:r>
              <a:rPr lang="de-CH" sz="2200" dirty="0"/>
              <a:t> </a:t>
            </a:r>
            <a:r>
              <a:rPr lang="de-CH" sz="2200" dirty="0" err="1"/>
              <a:t>allows</a:t>
            </a:r>
            <a:r>
              <a:rPr lang="de-CH" sz="2200" dirty="0"/>
              <a:t> </a:t>
            </a:r>
            <a:r>
              <a:rPr lang="de-CH" sz="2200" dirty="0" err="1"/>
              <a:t>them</a:t>
            </a:r>
            <a:r>
              <a:rPr lang="de-CH" sz="2200" dirty="0"/>
              <a:t> </a:t>
            </a:r>
            <a:r>
              <a:rPr lang="de-CH" sz="2200" dirty="0" err="1"/>
              <a:t>to</a:t>
            </a:r>
            <a:r>
              <a:rPr lang="de-CH" sz="2200" dirty="0"/>
              <a:t> </a:t>
            </a:r>
            <a:r>
              <a:rPr lang="de-CH" sz="2200" dirty="0" err="1"/>
              <a:t>expand</a:t>
            </a:r>
            <a:r>
              <a:rPr lang="de-CH" sz="2200" dirty="0"/>
              <a:t> and </a:t>
            </a:r>
            <a:r>
              <a:rPr lang="de-CH" sz="2200" dirty="0" err="1"/>
              <a:t>collapse</a:t>
            </a:r>
            <a:r>
              <a:rPr lang="de-CH" sz="2200" dirty="0"/>
              <a:t> </a:t>
            </a:r>
            <a:r>
              <a:rPr lang="de-CH" sz="2200" dirty="0" err="1"/>
              <a:t>substantially</a:t>
            </a:r>
            <a:r>
              <a:rPr lang="de-CH" sz="2200" dirty="0"/>
              <a:t>. </a:t>
            </a:r>
            <a:r>
              <a:rPr lang="de-CH" sz="2200" dirty="0" err="1"/>
              <a:t>There</a:t>
            </a:r>
            <a:r>
              <a:rPr lang="de-CH" sz="2200" dirty="0"/>
              <a:t> </a:t>
            </a:r>
            <a:r>
              <a:rPr lang="de-CH" sz="2200" dirty="0" err="1"/>
              <a:t>are</a:t>
            </a:r>
            <a:r>
              <a:rPr lang="de-CH" sz="2200" dirty="0"/>
              <a:t> </a:t>
            </a:r>
            <a:r>
              <a:rPr lang="de-CH" sz="2200" dirty="0" err="1"/>
              <a:t>two</a:t>
            </a:r>
            <a:r>
              <a:rPr lang="de-CH" sz="2200" dirty="0"/>
              <a:t> </a:t>
            </a:r>
            <a:r>
              <a:rPr lang="de-CH" sz="2200" dirty="0" err="1"/>
              <a:t>types</a:t>
            </a:r>
            <a:r>
              <a:rPr lang="de-CH" sz="2200" dirty="0"/>
              <a:t> </a:t>
            </a:r>
            <a:r>
              <a:rPr lang="de-CH" sz="2200" dirty="0" err="1"/>
              <a:t>of</a:t>
            </a:r>
            <a:r>
              <a:rPr lang="de-CH" sz="2200" dirty="0"/>
              <a:t> </a:t>
            </a:r>
            <a:r>
              <a:rPr lang="de-CH" sz="2200" dirty="0" err="1"/>
              <a:t>venous</a:t>
            </a:r>
            <a:r>
              <a:rPr lang="de-CH" sz="2200" dirty="0"/>
              <a:t> </a:t>
            </a:r>
            <a:r>
              <a:rPr lang="de-CH" sz="2200" dirty="0" err="1"/>
              <a:t>systems</a:t>
            </a:r>
            <a:r>
              <a:rPr lang="de-CH" sz="2200" dirty="0"/>
              <a:t> </a:t>
            </a:r>
            <a:r>
              <a:rPr lang="de-CH" sz="2200" dirty="0" err="1"/>
              <a:t>that</a:t>
            </a:r>
            <a:r>
              <a:rPr lang="de-CH" sz="2200" dirty="0"/>
              <a:t> drain </a:t>
            </a:r>
            <a:r>
              <a:rPr lang="de-CH" sz="2200" dirty="0" err="1"/>
              <a:t>the</a:t>
            </a:r>
            <a:r>
              <a:rPr lang="de-CH" sz="2200" dirty="0"/>
              <a:t> </a:t>
            </a:r>
            <a:r>
              <a:rPr lang="de-CH" sz="2200" dirty="0" err="1"/>
              <a:t>blood</a:t>
            </a:r>
            <a:r>
              <a:rPr lang="de-CH" sz="2200" dirty="0"/>
              <a:t> </a:t>
            </a:r>
            <a:r>
              <a:rPr lang="de-CH" sz="2200" dirty="0" err="1"/>
              <a:t>from</a:t>
            </a:r>
            <a:r>
              <a:rPr lang="de-CH" sz="2200" dirty="0"/>
              <a:t> </a:t>
            </a:r>
            <a:r>
              <a:rPr lang="de-CH" sz="2200" dirty="0" err="1"/>
              <a:t>the</a:t>
            </a:r>
            <a:r>
              <a:rPr lang="de-CH" sz="2200" dirty="0"/>
              <a:t> </a:t>
            </a:r>
            <a:r>
              <a:rPr lang="de-CH" sz="2200" dirty="0" err="1"/>
              <a:t>brain</a:t>
            </a:r>
            <a:r>
              <a:rPr lang="de-CH" sz="2200" dirty="0"/>
              <a:t>. These </a:t>
            </a:r>
            <a:r>
              <a:rPr lang="de-CH" sz="2200" dirty="0" err="1"/>
              <a:t>are</a:t>
            </a:r>
            <a:r>
              <a:rPr lang="de-CH" sz="2200" dirty="0"/>
              <a:t> </a:t>
            </a:r>
            <a:r>
              <a:rPr lang="de-CH" sz="2200" dirty="0" err="1"/>
              <a:t>the</a:t>
            </a:r>
            <a:r>
              <a:rPr lang="de-CH" sz="2200" dirty="0"/>
              <a:t> 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superficial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(external)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venous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system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 and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deep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(internal)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venous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system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. </a:t>
            </a:r>
          </a:p>
          <a:p>
            <a:pPr algn="just"/>
            <a:r>
              <a:rPr lang="de-CH" sz="2800" b="1" dirty="0">
                <a:solidFill>
                  <a:schemeClr val="accent6">
                    <a:lumMod val="75000"/>
                  </a:schemeClr>
                </a:solidFill>
              </a:rPr>
              <a:t>The </a:t>
            </a:r>
            <a:r>
              <a:rPr lang="de-CH" sz="2800" b="1" dirty="0" err="1">
                <a:solidFill>
                  <a:schemeClr val="accent6">
                    <a:lumMod val="75000"/>
                  </a:schemeClr>
                </a:solidFill>
              </a:rPr>
              <a:t>superficial</a:t>
            </a:r>
            <a:r>
              <a:rPr lang="de-CH" sz="2800" b="1" dirty="0">
                <a:solidFill>
                  <a:schemeClr val="accent6">
                    <a:lumMod val="75000"/>
                  </a:schemeClr>
                </a:solidFill>
              </a:rPr>
              <a:t> cerebral </a:t>
            </a:r>
            <a:r>
              <a:rPr lang="de-CH" sz="2800" b="1" dirty="0" err="1">
                <a:solidFill>
                  <a:schemeClr val="accent6">
                    <a:lumMod val="75000"/>
                  </a:schemeClr>
                </a:solidFill>
              </a:rPr>
              <a:t>veins</a:t>
            </a:r>
            <a:r>
              <a:rPr lang="de-CH" sz="2800" b="1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de-CH" sz="2200" dirty="0" err="1"/>
              <a:t>are</a:t>
            </a:r>
            <a:r>
              <a:rPr lang="de-CH" sz="2200" dirty="0"/>
              <a:t> </a:t>
            </a:r>
            <a:r>
              <a:rPr lang="de-CH" sz="2200" dirty="0" err="1"/>
              <a:t>found</a:t>
            </a:r>
            <a:r>
              <a:rPr lang="de-CH" sz="2200" dirty="0"/>
              <a:t> in </a:t>
            </a:r>
            <a:r>
              <a:rPr lang="de-CH" sz="2200" dirty="0" err="1"/>
              <a:t>the</a:t>
            </a:r>
            <a:r>
              <a:rPr lang="de-CH" sz="2200" dirty="0"/>
              <a:t> </a:t>
            </a:r>
            <a:r>
              <a:rPr lang="de-CH" sz="2200" b="1" dirty="0" err="1">
                <a:solidFill>
                  <a:schemeClr val="accent6">
                    <a:lumMod val="75000"/>
                  </a:schemeClr>
                </a:solidFill>
              </a:rPr>
              <a:t>subarachnoid</a:t>
            </a:r>
            <a:r>
              <a:rPr lang="de-CH" sz="2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75000"/>
                  </a:schemeClr>
                </a:solidFill>
              </a:rPr>
              <a:t>space</a:t>
            </a:r>
            <a:r>
              <a:rPr lang="de-CH" sz="2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200" dirty="0"/>
              <a:t>(i.e. </a:t>
            </a:r>
            <a:r>
              <a:rPr lang="de-CH" sz="2200" dirty="0" err="1"/>
              <a:t>between</a:t>
            </a:r>
            <a:r>
              <a:rPr lang="de-CH" sz="2200" dirty="0"/>
              <a:t> </a:t>
            </a:r>
            <a:r>
              <a:rPr lang="de-CH" sz="2200" dirty="0" err="1"/>
              <a:t>the</a:t>
            </a:r>
            <a:r>
              <a:rPr lang="de-CH" sz="2200" dirty="0"/>
              <a:t> arachnoid and </a:t>
            </a:r>
            <a:r>
              <a:rPr lang="de-CH" sz="2200" dirty="0" err="1"/>
              <a:t>pia</a:t>
            </a:r>
            <a:r>
              <a:rPr lang="de-CH" sz="2200" dirty="0"/>
              <a:t> mater) on </a:t>
            </a:r>
            <a:r>
              <a:rPr lang="de-CH" sz="2200" dirty="0" err="1"/>
              <a:t>the</a:t>
            </a:r>
            <a:r>
              <a:rPr lang="de-CH" sz="2200" dirty="0"/>
              <a:t> external </a:t>
            </a:r>
            <a:r>
              <a:rPr lang="de-CH" sz="2200" dirty="0" err="1"/>
              <a:t>surface</a:t>
            </a:r>
            <a:r>
              <a:rPr lang="de-CH" sz="2200" dirty="0"/>
              <a:t> </a:t>
            </a:r>
            <a:r>
              <a:rPr lang="de-CH" sz="2200" dirty="0" err="1"/>
              <a:t>of</a:t>
            </a:r>
            <a:r>
              <a:rPr lang="de-CH" sz="2200" dirty="0"/>
              <a:t> </a:t>
            </a:r>
            <a:r>
              <a:rPr lang="de-CH" sz="2200" dirty="0" err="1"/>
              <a:t>the</a:t>
            </a:r>
            <a:r>
              <a:rPr lang="de-CH" sz="2200" dirty="0"/>
              <a:t> </a:t>
            </a:r>
            <a:r>
              <a:rPr lang="de-CH" sz="2200" dirty="0" err="1"/>
              <a:t>cerebrum</a:t>
            </a:r>
            <a:r>
              <a:rPr lang="de-CH" sz="2200" dirty="0"/>
              <a:t>. </a:t>
            </a:r>
            <a:r>
              <a:rPr lang="de-CH" sz="2200" dirty="0" err="1"/>
              <a:t>They</a:t>
            </a:r>
            <a:r>
              <a:rPr lang="de-CH" sz="2200" dirty="0"/>
              <a:t> </a:t>
            </a:r>
            <a:r>
              <a:rPr lang="de-CH" sz="2200" dirty="0" err="1"/>
              <a:t>are</a:t>
            </a:r>
            <a:r>
              <a:rPr lang="de-CH" sz="2200" dirty="0"/>
              <a:t> </a:t>
            </a:r>
            <a:r>
              <a:rPr lang="de-CH" sz="2200" dirty="0" err="1"/>
              <a:t>divided</a:t>
            </a:r>
            <a:r>
              <a:rPr lang="de-CH" sz="2200" dirty="0"/>
              <a:t> </a:t>
            </a:r>
            <a:r>
              <a:rPr lang="de-CH" sz="2200" dirty="0" err="1"/>
              <a:t>into</a:t>
            </a:r>
            <a:r>
              <a:rPr lang="de-CH" sz="2200" dirty="0"/>
              <a:t> </a:t>
            </a:r>
            <a:r>
              <a:rPr lang="de-CH" sz="2200" dirty="0" err="1"/>
              <a:t>groups</a:t>
            </a:r>
            <a:r>
              <a:rPr lang="de-CH" sz="2200" dirty="0"/>
              <a:t> in </a:t>
            </a:r>
            <a:r>
              <a:rPr lang="de-CH" sz="2200" dirty="0" err="1"/>
              <a:t>relation</a:t>
            </a:r>
            <a:r>
              <a:rPr lang="de-CH" sz="2200" dirty="0"/>
              <a:t> </a:t>
            </a:r>
            <a:r>
              <a:rPr lang="de-CH" sz="2200" dirty="0" err="1"/>
              <a:t>to</a:t>
            </a:r>
            <a:r>
              <a:rPr lang="de-CH" sz="2200" dirty="0"/>
              <a:t> </a:t>
            </a:r>
            <a:r>
              <a:rPr lang="de-CH" sz="2200" dirty="0" err="1"/>
              <a:t>the</a:t>
            </a:r>
            <a:r>
              <a:rPr lang="de-CH" sz="2200" dirty="0"/>
              <a:t> </a:t>
            </a:r>
            <a:r>
              <a:rPr lang="de-CH" sz="2200" dirty="0" err="1"/>
              <a:t>part</a:t>
            </a:r>
            <a:r>
              <a:rPr lang="de-CH" sz="2200" dirty="0"/>
              <a:t> </a:t>
            </a:r>
            <a:r>
              <a:rPr lang="de-CH" sz="2200" dirty="0" err="1"/>
              <a:t>of</a:t>
            </a:r>
            <a:r>
              <a:rPr lang="de-CH" sz="2200" dirty="0"/>
              <a:t> </a:t>
            </a:r>
            <a:r>
              <a:rPr lang="de-CH" sz="2200" dirty="0" err="1"/>
              <a:t>the</a:t>
            </a:r>
            <a:r>
              <a:rPr lang="de-CH" sz="2200" dirty="0"/>
              <a:t> </a:t>
            </a:r>
            <a:r>
              <a:rPr lang="de-CH" sz="2200" dirty="0" err="1"/>
              <a:t>brain</a:t>
            </a:r>
            <a:r>
              <a:rPr lang="de-CH" sz="2200" dirty="0"/>
              <a:t> </a:t>
            </a:r>
            <a:r>
              <a:rPr lang="de-CH" sz="2200" dirty="0" err="1"/>
              <a:t>that</a:t>
            </a:r>
            <a:r>
              <a:rPr lang="de-CH" sz="2200" dirty="0"/>
              <a:t> </a:t>
            </a:r>
            <a:r>
              <a:rPr lang="de-CH" sz="2200" dirty="0" err="1"/>
              <a:t>they</a:t>
            </a:r>
            <a:r>
              <a:rPr lang="de-CH" sz="2200" dirty="0"/>
              <a:t> drain: </a:t>
            </a:r>
            <a:r>
              <a:rPr lang="de-CH" sz="2400" b="1" dirty="0" err="1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CH" sz="2400" b="1" dirty="0">
                <a:solidFill>
                  <a:schemeClr val="accent6">
                    <a:lumMod val="75000"/>
                  </a:schemeClr>
                </a:solidFill>
              </a:rPr>
              <a:t> superior, </a:t>
            </a:r>
            <a:r>
              <a:rPr lang="de-CH" sz="2400" b="1" dirty="0" err="1">
                <a:solidFill>
                  <a:schemeClr val="accent6">
                    <a:lumMod val="75000"/>
                  </a:schemeClr>
                </a:solidFill>
              </a:rPr>
              <a:t>middle</a:t>
            </a:r>
            <a:r>
              <a:rPr lang="de-CH" sz="2400" b="1" dirty="0">
                <a:solidFill>
                  <a:schemeClr val="accent6">
                    <a:lumMod val="75000"/>
                  </a:schemeClr>
                </a:solidFill>
              </a:rPr>
              <a:t> and inferior cerebral </a:t>
            </a:r>
            <a:r>
              <a:rPr lang="de-CH" sz="2400" b="1" dirty="0" err="1">
                <a:solidFill>
                  <a:schemeClr val="accent6">
                    <a:lumMod val="75000"/>
                  </a:schemeClr>
                </a:solidFill>
              </a:rPr>
              <a:t>veins</a:t>
            </a:r>
            <a:r>
              <a:rPr lang="de-CH" sz="24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de-CH" sz="2800" b="1" dirty="0">
                <a:solidFill>
                  <a:schemeClr val="accent6">
                    <a:lumMod val="75000"/>
                  </a:schemeClr>
                </a:solidFill>
              </a:rPr>
              <a:t>The </a:t>
            </a:r>
            <a:r>
              <a:rPr lang="de-CH" sz="2800" b="1" dirty="0" err="1">
                <a:solidFill>
                  <a:schemeClr val="accent6">
                    <a:lumMod val="75000"/>
                  </a:schemeClr>
                </a:solidFill>
              </a:rPr>
              <a:t>deep</a:t>
            </a:r>
            <a:r>
              <a:rPr lang="de-CH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800" b="1" dirty="0" err="1">
                <a:solidFill>
                  <a:schemeClr val="accent6">
                    <a:lumMod val="75000"/>
                  </a:schemeClr>
                </a:solidFill>
              </a:rPr>
              <a:t>venous</a:t>
            </a:r>
            <a:r>
              <a:rPr lang="de-CH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800" b="1" dirty="0" err="1">
                <a:solidFill>
                  <a:schemeClr val="accent6">
                    <a:lumMod val="75000"/>
                  </a:schemeClr>
                </a:solidFill>
              </a:rPr>
              <a:t>system</a:t>
            </a:r>
            <a:r>
              <a:rPr lang="de-CH" sz="2800" b="1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de-CH" sz="2200" dirty="0" err="1"/>
              <a:t>of</a:t>
            </a:r>
            <a:r>
              <a:rPr lang="de-CH" sz="2200" dirty="0"/>
              <a:t> </a:t>
            </a:r>
            <a:r>
              <a:rPr lang="de-CH" sz="2200" dirty="0" err="1"/>
              <a:t>the</a:t>
            </a:r>
            <a:r>
              <a:rPr lang="de-CH" sz="2200" dirty="0"/>
              <a:t> </a:t>
            </a:r>
            <a:r>
              <a:rPr lang="de-CH" sz="2200" dirty="0" err="1"/>
              <a:t>cerebrum</a:t>
            </a:r>
            <a:r>
              <a:rPr lang="de-CH" sz="2200" dirty="0"/>
              <a:t> </a:t>
            </a:r>
            <a:r>
              <a:rPr lang="de-CH" sz="2200" dirty="0" err="1"/>
              <a:t>is</a:t>
            </a:r>
            <a:r>
              <a:rPr lang="de-CH" sz="2200" dirty="0"/>
              <a:t> </a:t>
            </a:r>
            <a:r>
              <a:rPr lang="de-CH" sz="2200" dirty="0" err="1"/>
              <a:t>composed</a:t>
            </a:r>
            <a:r>
              <a:rPr lang="de-CH" sz="2200" dirty="0"/>
              <a:t> </a:t>
            </a:r>
            <a:r>
              <a:rPr lang="de-CH" sz="2200" dirty="0" err="1"/>
              <a:t>of</a:t>
            </a:r>
            <a:r>
              <a:rPr lang="de-CH" sz="2200" dirty="0"/>
              <a:t> a </a:t>
            </a:r>
            <a:r>
              <a:rPr lang="de-CH" sz="2200" dirty="0" err="1"/>
              <a:t>series</a:t>
            </a:r>
            <a:r>
              <a:rPr lang="de-CH" sz="2200" dirty="0"/>
              <a:t> </a:t>
            </a:r>
            <a:r>
              <a:rPr lang="de-CH" sz="2200" dirty="0" err="1"/>
              <a:t>of</a:t>
            </a:r>
            <a:r>
              <a:rPr lang="de-CH" sz="2200" dirty="0"/>
              <a:t> </a:t>
            </a:r>
            <a:r>
              <a:rPr lang="de-CH" sz="2200" dirty="0" err="1"/>
              <a:t>venous</a:t>
            </a:r>
            <a:r>
              <a:rPr lang="de-CH" sz="2200" dirty="0"/>
              <a:t> </a:t>
            </a:r>
            <a:r>
              <a:rPr lang="de-CH" sz="2200" dirty="0" err="1"/>
              <a:t>sinuses</a:t>
            </a:r>
            <a:r>
              <a:rPr lang="de-CH" sz="2200" dirty="0"/>
              <a:t> and </a:t>
            </a:r>
            <a:r>
              <a:rPr lang="de-CH" sz="2200" dirty="0" err="1"/>
              <a:t>deep</a:t>
            </a:r>
            <a:r>
              <a:rPr lang="de-CH" sz="2200" dirty="0"/>
              <a:t> cerebral </a:t>
            </a:r>
            <a:r>
              <a:rPr lang="de-CH" sz="2200" dirty="0" err="1"/>
              <a:t>veins</a:t>
            </a:r>
            <a:r>
              <a:rPr lang="de-CH" sz="2200" dirty="0"/>
              <a:t>. </a:t>
            </a:r>
            <a:r>
              <a:rPr lang="de-CH" sz="2200" dirty="0" err="1"/>
              <a:t>Numerous</a:t>
            </a:r>
            <a:r>
              <a:rPr lang="de-CH" sz="2200" dirty="0"/>
              <a:t> </a:t>
            </a:r>
            <a:r>
              <a:rPr lang="de-CH" sz="2200" dirty="0" err="1"/>
              <a:t>medullary</a:t>
            </a:r>
            <a:r>
              <a:rPr lang="de-CH" sz="2200" dirty="0"/>
              <a:t> </a:t>
            </a:r>
            <a:r>
              <a:rPr lang="de-CH" sz="2200" dirty="0" err="1"/>
              <a:t>veins</a:t>
            </a:r>
            <a:r>
              <a:rPr lang="de-CH" sz="2200" dirty="0"/>
              <a:t> </a:t>
            </a:r>
            <a:r>
              <a:rPr lang="de-CH" sz="2200" dirty="0" err="1"/>
              <a:t>extend</a:t>
            </a:r>
            <a:r>
              <a:rPr lang="de-CH" sz="2200" dirty="0"/>
              <a:t> </a:t>
            </a:r>
            <a:r>
              <a:rPr lang="de-CH" sz="2200" dirty="0" err="1"/>
              <a:t>throughout</a:t>
            </a:r>
            <a:r>
              <a:rPr lang="de-CH" sz="2200" dirty="0"/>
              <a:t> </a:t>
            </a:r>
            <a:r>
              <a:rPr lang="de-CH" sz="2200" dirty="0" err="1"/>
              <a:t>the</a:t>
            </a:r>
            <a:r>
              <a:rPr lang="de-CH" sz="2200" dirty="0"/>
              <a:t> </a:t>
            </a:r>
            <a:r>
              <a:rPr lang="de-CH" sz="2200" dirty="0" err="1"/>
              <a:t>white</a:t>
            </a:r>
            <a:r>
              <a:rPr lang="de-CH" sz="2200" dirty="0"/>
              <a:t> matter </a:t>
            </a:r>
            <a:r>
              <a:rPr lang="de-CH" sz="2200" dirty="0" err="1"/>
              <a:t>of</a:t>
            </a:r>
            <a:r>
              <a:rPr lang="de-CH" sz="2200" dirty="0"/>
              <a:t> </a:t>
            </a:r>
            <a:r>
              <a:rPr lang="de-CH" sz="2200" dirty="0" err="1"/>
              <a:t>the</a:t>
            </a:r>
            <a:r>
              <a:rPr lang="de-CH" sz="2200" dirty="0"/>
              <a:t> </a:t>
            </a:r>
            <a:r>
              <a:rPr lang="de-CH" sz="2200" dirty="0" err="1"/>
              <a:t>cerebrum</a:t>
            </a:r>
            <a:r>
              <a:rPr lang="de-CH" sz="2200" dirty="0"/>
              <a:t>, and drain </a:t>
            </a:r>
            <a:r>
              <a:rPr lang="de-CH" sz="2200" dirty="0" err="1"/>
              <a:t>into</a:t>
            </a:r>
            <a:r>
              <a:rPr lang="de-CH" sz="2200" dirty="0"/>
              <a:t> </a:t>
            </a:r>
            <a:r>
              <a:rPr lang="de-CH" sz="2200" dirty="0" err="1"/>
              <a:t>subependymal</a:t>
            </a:r>
            <a:r>
              <a:rPr lang="de-CH" sz="2200" dirty="0"/>
              <a:t> </a:t>
            </a:r>
            <a:r>
              <a:rPr lang="de-CH" sz="2200" dirty="0" err="1"/>
              <a:t>veins</a:t>
            </a:r>
            <a:r>
              <a:rPr lang="de-CH" sz="2200" dirty="0"/>
              <a:t> </a:t>
            </a:r>
            <a:r>
              <a:rPr lang="de-CH" sz="2200" dirty="0" err="1"/>
              <a:t>along</a:t>
            </a:r>
            <a:r>
              <a:rPr lang="de-CH" sz="2200" dirty="0"/>
              <a:t> </a:t>
            </a:r>
            <a:r>
              <a:rPr lang="de-CH" sz="2200" dirty="0" err="1"/>
              <a:t>the</a:t>
            </a:r>
            <a:r>
              <a:rPr lang="de-CH" sz="2200" dirty="0"/>
              <a:t> </a:t>
            </a:r>
            <a:r>
              <a:rPr lang="de-CH" sz="2200" dirty="0" err="1"/>
              <a:t>inner</a:t>
            </a:r>
            <a:r>
              <a:rPr lang="de-CH" sz="2200" dirty="0"/>
              <a:t> </a:t>
            </a:r>
            <a:r>
              <a:rPr lang="de-CH" sz="2200" dirty="0" err="1"/>
              <a:t>surface</a:t>
            </a:r>
            <a:r>
              <a:rPr lang="de-CH" sz="2200" dirty="0"/>
              <a:t> </a:t>
            </a:r>
            <a:r>
              <a:rPr lang="de-CH" sz="2200" dirty="0" err="1"/>
              <a:t>of</a:t>
            </a:r>
            <a:r>
              <a:rPr lang="de-CH" sz="2200" dirty="0"/>
              <a:t> </a:t>
            </a:r>
            <a:r>
              <a:rPr lang="de-CH" sz="2200" dirty="0" err="1"/>
              <a:t>the</a:t>
            </a:r>
            <a:r>
              <a:rPr lang="de-CH" sz="2200" dirty="0"/>
              <a:t> lateral </a:t>
            </a:r>
            <a:r>
              <a:rPr lang="de-CH" sz="2200" dirty="0" err="1"/>
              <a:t>ventricles</a:t>
            </a:r>
            <a:r>
              <a:rPr lang="de-CH" sz="2200" dirty="0"/>
              <a:t> </a:t>
            </a:r>
            <a:r>
              <a:rPr lang="de-CH" sz="2200" dirty="0" err="1"/>
              <a:t>leading</a:t>
            </a:r>
            <a:r>
              <a:rPr lang="de-CH" sz="2200" dirty="0"/>
              <a:t> </a:t>
            </a:r>
            <a:r>
              <a:rPr lang="de-CH" sz="2200" dirty="0" err="1"/>
              <a:t>to</a:t>
            </a:r>
            <a:r>
              <a:rPr lang="de-CH" sz="2200" dirty="0"/>
              <a:t> </a:t>
            </a:r>
            <a:r>
              <a:rPr lang="de-CH" sz="2200" dirty="0" err="1"/>
              <a:t>the</a:t>
            </a:r>
            <a:r>
              <a:rPr lang="de-CH" sz="2200" dirty="0"/>
              <a:t> </a:t>
            </a:r>
            <a:r>
              <a:rPr lang="de-CH" sz="2200" dirty="0" err="1"/>
              <a:t>formation</a:t>
            </a:r>
            <a:r>
              <a:rPr lang="de-CH" sz="2200" dirty="0"/>
              <a:t> </a:t>
            </a:r>
            <a:r>
              <a:rPr lang="de-CH" sz="2200" dirty="0" err="1"/>
              <a:t>of</a:t>
            </a:r>
            <a:r>
              <a:rPr lang="de-CH" sz="2200" dirty="0"/>
              <a:t> larger cerebral </a:t>
            </a:r>
            <a:r>
              <a:rPr lang="de-CH" sz="2200" dirty="0" err="1"/>
              <a:t>veins</a:t>
            </a:r>
            <a:r>
              <a:rPr lang="de-CH" sz="2200" dirty="0"/>
              <a:t> </a:t>
            </a:r>
            <a:r>
              <a:rPr lang="de-CH" sz="2600" b="1" u="sng" dirty="0" err="1">
                <a:solidFill>
                  <a:schemeClr val="accent6">
                    <a:lumMod val="75000"/>
                  </a:schemeClr>
                </a:solidFill>
              </a:rPr>
              <a:t>mainly</a:t>
            </a:r>
            <a:r>
              <a:rPr lang="de-CH" sz="2600" b="1" u="sng" dirty="0">
                <a:solidFill>
                  <a:schemeClr val="accent6">
                    <a:lumMod val="75000"/>
                  </a:schemeClr>
                </a:solidFill>
              </a:rPr>
              <a:t> internal cerebral </a:t>
            </a:r>
            <a:r>
              <a:rPr lang="de-CH" sz="2600" b="1" u="sng" dirty="0" err="1">
                <a:solidFill>
                  <a:schemeClr val="accent6">
                    <a:lumMod val="75000"/>
                  </a:schemeClr>
                </a:solidFill>
              </a:rPr>
              <a:t>veins</a:t>
            </a:r>
            <a:r>
              <a:rPr lang="de-CH" sz="2600" b="1" u="sng" dirty="0">
                <a:solidFill>
                  <a:schemeClr val="accent6">
                    <a:lumMod val="75000"/>
                  </a:schemeClr>
                </a:solidFill>
              </a:rPr>
              <a:t>, basal </a:t>
            </a:r>
            <a:r>
              <a:rPr lang="de-CH" sz="2600" b="1" u="sng" dirty="0" err="1">
                <a:solidFill>
                  <a:schemeClr val="accent6">
                    <a:lumMod val="75000"/>
                  </a:schemeClr>
                </a:solidFill>
              </a:rPr>
              <a:t>vein</a:t>
            </a:r>
            <a:r>
              <a:rPr lang="de-CH" sz="2600" b="1" u="sng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de-CH" sz="2600" b="1" u="sng" dirty="0" err="1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de-CH" sz="2600" b="1" u="sng" dirty="0">
                <a:solidFill>
                  <a:schemeClr val="accent6">
                    <a:lumMod val="75000"/>
                  </a:schemeClr>
                </a:solidFill>
              </a:rPr>
              <a:t> Rosenthal) and </a:t>
            </a:r>
            <a:r>
              <a:rPr lang="de-CH" sz="2600" b="1" u="sng" dirty="0" err="1">
                <a:solidFill>
                  <a:schemeClr val="accent6">
                    <a:lumMod val="75000"/>
                  </a:schemeClr>
                </a:solidFill>
              </a:rPr>
              <a:t>great</a:t>
            </a:r>
            <a:r>
              <a:rPr lang="de-CH" sz="2600" b="1" u="sng" dirty="0">
                <a:solidFill>
                  <a:schemeClr val="accent6">
                    <a:lumMod val="75000"/>
                  </a:schemeClr>
                </a:solidFill>
              </a:rPr>
              <a:t> cerebral </a:t>
            </a:r>
            <a:r>
              <a:rPr lang="de-CH" sz="2600" b="1" u="sng" dirty="0" err="1">
                <a:solidFill>
                  <a:schemeClr val="accent6">
                    <a:lumMod val="75000"/>
                  </a:schemeClr>
                </a:solidFill>
              </a:rPr>
              <a:t>vein</a:t>
            </a:r>
            <a:r>
              <a:rPr lang="de-CH" sz="2600" b="1" u="sng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de-CH" sz="2600" b="1" u="sng" dirty="0" err="1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de-CH" sz="2600" b="1" u="sng" dirty="0">
                <a:solidFill>
                  <a:schemeClr val="accent6">
                    <a:lumMod val="75000"/>
                  </a:schemeClr>
                </a:solidFill>
              </a:rPr>
              <a:t> Galen). The </a:t>
            </a:r>
            <a:r>
              <a:rPr lang="de-CH" sz="2600" b="1" u="sng" dirty="0" err="1">
                <a:solidFill>
                  <a:schemeClr val="accent6">
                    <a:lumMod val="75000"/>
                  </a:schemeClr>
                </a:solidFill>
              </a:rPr>
              <a:t>subependymal</a:t>
            </a:r>
            <a:r>
              <a:rPr lang="de-CH" sz="2600" b="1" u="sng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600" b="1" u="sng" dirty="0" err="1">
                <a:solidFill>
                  <a:schemeClr val="accent6">
                    <a:lumMod val="75000"/>
                  </a:schemeClr>
                </a:solidFill>
              </a:rPr>
              <a:t>veins</a:t>
            </a:r>
            <a:r>
              <a:rPr lang="de-CH" sz="2600" b="1" u="sng" dirty="0">
                <a:solidFill>
                  <a:schemeClr val="accent6">
                    <a:lumMod val="75000"/>
                  </a:schemeClr>
                </a:solidFill>
              </a:rPr>
              <a:t> and subsequent </a:t>
            </a:r>
            <a:r>
              <a:rPr lang="de-CH" sz="2600" b="1" u="sng" dirty="0" err="1">
                <a:solidFill>
                  <a:schemeClr val="accent6">
                    <a:lumMod val="75000"/>
                  </a:schemeClr>
                </a:solidFill>
              </a:rPr>
              <a:t>deep</a:t>
            </a:r>
            <a:r>
              <a:rPr lang="de-CH" sz="2600" b="1" u="sng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600" b="1" u="sng" dirty="0" err="1">
                <a:solidFill>
                  <a:schemeClr val="accent6">
                    <a:lumMod val="75000"/>
                  </a:schemeClr>
                </a:solidFill>
              </a:rPr>
              <a:t>medullary</a:t>
            </a:r>
            <a:r>
              <a:rPr lang="de-CH" sz="2600" b="1" u="sng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600" b="1" u="sng" dirty="0" err="1">
                <a:solidFill>
                  <a:schemeClr val="accent6">
                    <a:lumMod val="75000"/>
                  </a:schemeClr>
                </a:solidFill>
              </a:rPr>
              <a:t>veins</a:t>
            </a:r>
            <a:r>
              <a:rPr lang="de-CH" sz="2600" b="1" u="sng" dirty="0">
                <a:solidFill>
                  <a:schemeClr val="accent6">
                    <a:lumMod val="75000"/>
                  </a:schemeClr>
                </a:solidFill>
              </a:rPr>
              <a:t> drain </a:t>
            </a:r>
            <a:r>
              <a:rPr lang="de-CH" sz="2600" b="1" u="sng" dirty="0" err="1">
                <a:solidFill>
                  <a:schemeClr val="accent6">
                    <a:lumMod val="75000"/>
                  </a:schemeClr>
                </a:solidFill>
              </a:rPr>
              <a:t>into</a:t>
            </a:r>
            <a:r>
              <a:rPr lang="de-CH" sz="2600" b="1" u="sng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600" b="1" u="sng" dirty="0" err="1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CH" sz="2600" b="1" u="sng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600" b="1" u="sng" dirty="0" err="1">
                <a:solidFill>
                  <a:schemeClr val="accent6">
                    <a:lumMod val="75000"/>
                  </a:schemeClr>
                </a:solidFill>
              </a:rPr>
              <a:t>dural</a:t>
            </a:r>
            <a:r>
              <a:rPr lang="de-CH" sz="2600" b="1" u="sng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600" b="1" u="sng" dirty="0" err="1">
                <a:solidFill>
                  <a:schemeClr val="accent6">
                    <a:lumMod val="75000"/>
                  </a:schemeClr>
                </a:solidFill>
              </a:rPr>
              <a:t>sinuses</a:t>
            </a:r>
            <a:r>
              <a:rPr lang="de-CH" sz="2600" b="1" u="sng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600" b="1" u="sng" dirty="0" err="1">
                <a:solidFill>
                  <a:schemeClr val="accent6">
                    <a:lumMod val="75000"/>
                  </a:schemeClr>
                </a:solidFill>
              </a:rPr>
              <a:t>before</a:t>
            </a:r>
            <a:r>
              <a:rPr lang="de-CH" sz="2600" b="1" u="sng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600" b="1" u="sng" dirty="0" err="1">
                <a:solidFill>
                  <a:schemeClr val="accent6">
                    <a:lumMod val="75000"/>
                  </a:schemeClr>
                </a:solidFill>
              </a:rPr>
              <a:t>emptying</a:t>
            </a:r>
            <a:r>
              <a:rPr lang="de-CH" sz="2600" b="1" u="sng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600" b="1" u="sng" dirty="0" err="1">
                <a:solidFill>
                  <a:schemeClr val="accent6">
                    <a:lumMod val="75000"/>
                  </a:schemeClr>
                </a:solidFill>
              </a:rPr>
              <a:t>into</a:t>
            </a:r>
            <a:r>
              <a:rPr lang="de-CH" sz="2600" b="1" u="sng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600" b="1" u="sng" dirty="0" err="1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CH" sz="2600" b="1" u="sng" dirty="0">
                <a:solidFill>
                  <a:schemeClr val="accent6">
                    <a:lumMod val="75000"/>
                  </a:schemeClr>
                </a:solidFill>
              </a:rPr>
              <a:t> internal jugular </a:t>
            </a:r>
            <a:r>
              <a:rPr lang="de-CH" sz="2600" b="1" u="sng" dirty="0" err="1">
                <a:solidFill>
                  <a:schemeClr val="accent6">
                    <a:lumMod val="75000"/>
                  </a:schemeClr>
                </a:solidFill>
              </a:rPr>
              <a:t>vein</a:t>
            </a:r>
            <a:r>
              <a:rPr lang="de-CH" sz="2600" b="1" u="sng" dirty="0">
                <a:solidFill>
                  <a:schemeClr val="accent6">
                    <a:lumMod val="75000"/>
                  </a:schemeClr>
                </a:solidFill>
              </a:rPr>
              <a:t>.  </a:t>
            </a:r>
          </a:p>
          <a:p>
            <a:pPr algn="just"/>
            <a:r>
              <a:rPr lang="de-CH" sz="2200" dirty="0" err="1"/>
              <a:t>Venous</a:t>
            </a:r>
            <a:r>
              <a:rPr lang="de-CH" sz="2200" dirty="0"/>
              <a:t> </a:t>
            </a:r>
            <a:r>
              <a:rPr lang="de-CH" sz="2200" dirty="0" err="1"/>
              <a:t>drainage</a:t>
            </a:r>
            <a:r>
              <a:rPr lang="de-CH" sz="2200" dirty="0"/>
              <a:t> </a:t>
            </a:r>
            <a:r>
              <a:rPr lang="de-CH" sz="2200" dirty="0" err="1"/>
              <a:t>of</a:t>
            </a:r>
            <a:r>
              <a:rPr lang="de-CH" sz="2200" dirty="0"/>
              <a:t> </a:t>
            </a:r>
            <a:r>
              <a:rPr lang="de-CH" sz="2200" dirty="0" err="1"/>
              <a:t>the</a:t>
            </a:r>
            <a:r>
              <a:rPr lang="de-CH" sz="2200" dirty="0"/>
              <a:t> </a:t>
            </a:r>
            <a:r>
              <a:rPr lang="de-CH" sz="2200" b="1" dirty="0" err="1">
                <a:solidFill>
                  <a:schemeClr val="accent6">
                    <a:lumMod val="75000"/>
                  </a:schemeClr>
                </a:solidFill>
              </a:rPr>
              <a:t>cerebellum</a:t>
            </a:r>
            <a:r>
              <a:rPr lang="de-CH" sz="2200" b="1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de-CH" sz="2200" dirty="0" err="1"/>
              <a:t>is</a:t>
            </a:r>
            <a:r>
              <a:rPr lang="de-CH" sz="2200" dirty="0"/>
              <a:t> </a:t>
            </a:r>
            <a:r>
              <a:rPr lang="de-CH" sz="2200" dirty="0" err="1"/>
              <a:t>achieved</a:t>
            </a:r>
            <a:r>
              <a:rPr lang="de-CH" sz="2200" dirty="0"/>
              <a:t> </a:t>
            </a:r>
            <a:r>
              <a:rPr lang="de-CH" sz="2200" dirty="0" err="1"/>
              <a:t>by</a:t>
            </a:r>
            <a:r>
              <a:rPr lang="de-CH" sz="2200" dirty="0"/>
              <a:t> </a:t>
            </a:r>
            <a:r>
              <a:rPr lang="de-CH" sz="2800" dirty="0" err="1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CH" sz="2800" dirty="0">
                <a:solidFill>
                  <a:schemeClr val="accent6">
                    <a:lumMod val="75000"/>
                  </a:schemeClr>
                </a:solidFill>
              </a:rPr>
              <a:t> superior and inferior </a:t>
            </a:r>
            <a:r>
              <a:rPr lang="de-CH" sz="2800" dirty="0" err="1">
                <a:solidFill>
                  <a:schemeClr val="accent6">
                    <a:lumMod val="75000"/>
                  </a:schemeClr>
                </a:solidFill>
              </a:rPr>
              <a:t>cerebellar</a:t>
            </a:r>
            <a:r>
              <a:rPr lang="de-CH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800" dirty="0" err="1">
                <a:solidFill>
                  <a:schemeClr val="accent6">
                    <a:lumMod val="75000"/>
                  </a:schemeClr>
                </a:solidFill>
              </a:rPr>
              <a:t>veins</a:t>
            </a:r>
            <a:r>
              <a:rPr lang="de-CH" sz="2800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de-CH" sz="2200" dirty="0" err="1"/>
              <a:t>which</a:t>
            </a:r>
            <a:r>
              <a:rPr lang="de-CH" sz="2200" dirty="0"/>
              <a:t> 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drain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into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great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cerebral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vein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Galen),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straight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sinus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superior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petrosal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sinus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or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sigmoid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sinus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. </a:t>
            </a:r>
          </a:p>
          <a:p>
            <a:pPr algn="just"/>
            <a:r>
              <a:rPr lang="de-CH" sz="2200" dirty="0" err="1"/>
              <a:t>Veins</a:t>
            </a:r>
            <a:r>
              <a:rPr lang="de-CH" sz="2200" dirty="0"/>
              <a:t> </a:t>
            </a:r>
            <a:r>
              <a:rPr lang="de-CH" sz="2200" dirty="0" err="1"/>
              <a:t>of</a:t>
            </a:r>
            <a:r>
              <a:rPr lang="de-CH" sz="2200" dirty="0"/>
              <a:t> </a:t>
            </a:r>
            <a:r>
              <a:rPr lang="de-CH" sz="2200" dirty="0" err="1"/>
              <a:t>the</a:t>
            </a:r>
            <a:r>
              <a:rPr lang="de-CH" sz="2200" dirty="0"/>
              <a:t> </a:t>
            </a:r>
            <a:r>
              <a:rPr lang="de-CH" sz="2200" b="1" dirty="0" err="1">
                <a:solidFill>
                  <a:schemeClr val="accent6">
                    <a:lumMod val="75000"/>
                  </a:schemeClr>
                </a:solidFill>
              </a:rPr>
              <a:t>brainstem</a:t>
            </a:r>
            <a:r>
              <a:rPr lang="de-CH" sz="2200" dirty="0"/>
              <a:t> form 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an </a:t>
            </a:r>
            <a:r>
              <a:rPr lang="de-CH" sz="2200" b="1" dirty="0" err="1">
                <a:solidFill>
                  <a:schemeClr val="accent6">
                    <a:lumMod val="75000"/>
                  </a:schemeClr>
                </a:solidFill>
              </a:rPr>
              <a:t>intricate</a:t>
            </a:r>
            <a:r>
              <a:rPr lang="de-CH" sz="2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75000"/>
                  </a:schemeClr>
                </a:solidFill>
              </a:rPr>
              <a:t>plexus</a:t>
            </a:r>
            <a:r>
              <a:rPr lang="de-CH" sz="2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75000"/>
                  </a:schemeClr>
                </a:solidFill>
              </a:rPr>
              <a:t>deep</a:t>
            </a:r>
            <a:r>
              <a:rPr lang="de-CH" sz="2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75000"/>
                  </a:schemeClr>
                </a:solidFill>
              </a:rPr>
              <a:t>to</a:t>
            </a:r>
            <a:r>
              <a:rPr lang="de-CH" sz="2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CH" sz="2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75000"/>
                  </a:schemeClr>
                </a:solidFill>
              </a:rPr>
              <a:t>arteries</a:t>
            </a:r>
            <a:r>
              <a:rPr lang="de-CH" sz="2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brainstem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and drain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to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veins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spinal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cord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, basal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vein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great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cerebral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vein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Galen),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cerebellar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veins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and/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or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dural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venous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200" b="1" dirty="0" err="1">
                <a:solidFill>
                  <a:schemeClr val="accent6">
                    <a:lumMod val="50000"/>
                  </a:schemeClr>
                </a:solidFill>
              </a:rPr>
              <a:t>sinuses</a:t>
            </a:r>
            <a:r>
              <a:rPr lang="de-CH" sz="22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291363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3047423-2174-9FB5-110B-F08C6070A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9309"/>
            <a:ext cx="5961184" cy="2142391"/>
          </a:xfrm>
        </p:spPr>
        <p:txBody>
          <a:bodyPr>
            <a:normAutofit/>
          </a:bodyPr>
          <a:lstStyle/>
          <a:p>
            <a:pPr algn="ctr"/>
            <a:r>
              <a:rPr lang="de-CH" sz="3600" b="1" dirty="0" err="1">
                <a:solidFill>
                  <a:schemeClr val="accent6">
                    <a:lumMod val="50000"/>
                  </a:schemeClr>
                </a:solidFill>
              </a:rPr>
              <a:t>Superficial</a:t>
            </a:r>
            <a:r>
              <a:rPr lang="de-CH" sz="3600" b="1" dirty="0">
                <a:solidFill>
                  <a:schemeClr val="accent6">
                    <a:lumMod val="50000"/>
                  </a:schemeClr>
                </a:solidFill>
              </a:rPr>
              <a:t> cerebral </a:t>
            </a:r>
            <a:r>
              <a:rPr lang="de-CH" sz="3600" b="1" dirty="0" err="1">
                <a:solidFill>
                  <a:schemeClr val="accent6">
                    <a:lumMod val="50000"/>
                  </a:schemeClr>
                </a:solidFill>
              </a:rPr>
              <a:t>veins</a:t>
            </a:r>
            <a:r>
              <a:rPr lang="de-CH" sz="3600" b="1" dirty="0">
                <a:solidFill>
                  <a:schemeClr val="accent6">
                    <a:lumMod val="50000"/>
                  </a:schemeClr>
                </a:solidFill>
              </a:rPr>
              <a:t>: Lateral </a:t>
            </a:r>
            <a:r>
              <a:rPr lang="de-CH" sz="3600" b="1" dirty="0" err="1">
                <a:solidFill>
                  <a:schemeClr val="accent6">
                    <a:lumMod val="50000"/>
                  </a:schemeClr>
                </a:solidFill>
              </a:rPr>
              <a:t>view</a:t>
            </a:r>
            <a:endParaRPr lang="el-GR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EDAD3D2-BC2D-ADD7-5160-C166A29EE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54" y="29309"/>
            <a:ext cx="5814644" cy="6688014"/>
          </a:xfrm>
        </p:spPr>
        <p:txBody>
          <a:bodyPr>
            <a:noAutofit/>
          </a:bodyPr>
          <a:lstStyle/>
          <a:p>
            <a:pPr algn="just"/>
            <a:r>
              <a:rPr lang="de-CH" sz="1800" dirty="0" err="1"/>
              <a:t>There</a:t>
            </a:r>
            <a:r>
              <a:rPr lang="de-CH" sz="1800" dirty="0"/>
              <a:t> </a:t>
            </a:r>
            <a:r>
              <a:rPr lang="de-CH" sz="1800" dirty="0" err="1"/>
              <a:t>are</a:t>
            </a:r>
            <a:r>
              <a:rPr lang="de-CH" sz="1800" dirty="0"/>
              <a:t> </a:t>
            </a:r>
            <a:r>
              <a:rPr lang="de-CH" sz="1800" dirty="0" err="1"/>
              <a:t>approximately</a:t>
            </a:r>
            <a:r>
              <a:rPr lang="de-CH" sz="1800" dirty="0"/>
              <a:t> </a:t>
            </a:r>
            <a:r>
              <a:rPr lang="de-CH" sz="1800" dirty="0" err="1">
                <a:solidFill>
                  <a:schemeClr val="tx1"/>
                </a:solidFill>
              </a:rPr>
              <a:t>eight</a:t>
            </a:r>
            <a:r>
              <a:rPr lang="de-CH" sz="1800" dirty="0">
                <a:solidFill>
                  <a:schemeClr val="tx1"/>
                </a:solidFill>
              </a:rPr>
              <a:t> </a:t>
            </a:r>
            <a:r>
              <a:rPr lang="de-CH" sz="1800" dirty="0" err="1">
                <a:solidFill>
                  <a:schemeClr val="tx1"/>
                </a:solidFill>
              </a:rPr>
              <a:t>to</a:t>
            </a:r>
            <a:r>
              <a:rPr lang="de-CH" sz="1800" dirty="0">
                <a:solidFill>
                  <a:schemeClr val="tx1"/>
                </a:solidFill>
              </a:rPr>
              <a:t> </a:t>
            </a:r>
            <a:r>
              <a:rPr lang="de-CH" sz="1800" dirty="0" err="1">
                <a:solidFill>
                  <a:schemeClr val="tx1"/>
                </a:solidFill>
              </a:rPr>
              <a:t>twelve</a:t>
            </a:r>
            <a:r>
              <a:rPr lang="de-CH" sz="1800" dirty="0">
                <a:solidFill>
                  <a:schemeClr val="tx1"/>
                </a:solidFill>
              </a:rPr>
              <a:t> superior cerebral </a:t>
            </a:r>
            <a:r>
              <a:rPr lang="de-CH" sz="1800" dirty="0" err="1">
                <a:solidFill>
                  <a:schemeClr val="tx1"/>
                </a:solidFill>
              </a:rPr>
              <a:t>veins</a:t>
            </a:r>
            <a:r>
              <a:rPr lang="de-CH" sz="1800" dirty="0">
                <a:solidFill>
                  <a:schemeClr val="tx1"/>
                </a:solidFill>
              </a:rPr>
              <a:t> </a:t>
            </a:r>
            <a:r>
              <a:rPr lang="de-CH" sz="1800" dirty="0" err="1">
                <a:solidFill>
                  <a:schemeClr val="tx1"/>
                </a:solidFill>
              </a:rPr>
              <a:t>th</a:t>
            </a:r>
            <a:r>
              <a:rPr lang="de-CH" sz="1800" dirty="0" err="1"/>
              <a:t>at</a:t>
            </a:r>
            <a:r>
              <a:rPr lang="de-CH" sz="1800" dirty="0"/>
              <a:t> drain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superolateral</a:t>
            </a:r>
            <a:r>
              <a:rPr lang="de-CH" sz="1800" dirty="0"/>
              <a:t> and </a:t>
            </a:r>
            <a:r>
              <a:rPr lang="de-CH" sz="1800" dirty="0" err="1"/>
              <a:t>upper</a:t>
            </a:r>
            <a:r>
              <a:rPr lang="de-CH" sz="1800" dirty="0"/>
              <a:t> medial </a:t>
            </a:r>
            <a:r>
              <a:rPr lang="de-CH" sz="1800" dirty="0" err="1"/>
              <a:t>surfaces</a:t>
            </a:r>
            <a:r>
              <a:rPr lang="de-CH" sz="1800" dirty="0"/>
              <a:t> </a:t>
            </a:r>
            <a:r>
              <a:rPr lang="de-CH" sz="1800" dirty="0" err="1"/>
              <a:t>of</a:t>
            </a:r>
            <a:r>
              <a:rPr lang="de-CH" sz="1800" dirty="0"/>
              <a:t> </a:t>
            </a:r>
            <a:r>
              <a:rPr lang="de-CH" sz="1800" dirty="0" err="1"/>
              <a:t>each</a:t>
            </a:r>
            <a:r>
              <a:rPr lang="de-CH" sz="1800" dirty="0"/>
              <a:t> cerebral </a:t>
            </a:r>
            <a:r>
              <a:rPr lang="de-CH" sz="1800" dirty="0" err="1"/>
              <a:t>hemisphere</a:t>
            </a:r>
            <a:r>
              <a:rPr lang="de-CH" sz="1800" dirty="0"/>
              <a:t>. </a:t>
            </a:r>
          </a:p>
          <a:p>
            <a:pPr algn="just"/>
            <a:r>
              <a:rPr lang="de-CH" sz="1800" dirty="0" err="1"/>
              <a:t>They</a:t>
            </a:r>
            <a:r>
              <a:rPr lang="de-CH" sz="1800" dirty="0"/>
              <a:t> </a:t>
            </a:r>
            <a:r>
              <a:rPr lang="de-CH" sz="1800" dirty="0" err="1"/>
              <a:t>are</a:t>
            </a:r>
            <a:r>
              <a:rPr lang="de-CH" sz="1800" dirty="0"/>
              <a:t> </a:t>
            </a:r>
            <a:r>
              <a:rPr lang="de-CH" sz="1800" dirty="0" err="1"/>
              <a:t>small</a:t>
            </a:r>
            <a:r>
              <a:rPr lang="de-CH" sz="1800" dirty="0"/>
              <a:t> in </a:t>
            </a:r>
            <a:r>
              <a:rPr lang="de-CH" sz="1800" dirty="0" err="1"/>
              <a:t>caliber</a:t>
            </a:r>
            <a:r>
              <a:rPr lang="de-CH" sz="1800" dirty="0"/>
              <a:t>, and </a:t>
            </a:r>
            <a:r>
              <a:rPr lang="de-CH" sz="1800" dirty="0" err="1"/>
              <a:t>they</a:t>
            </a:r>
            <a:r>
              <a:rPr lang="de-CH" sz="1800" dirty="0"/>
              <a:t> </a:t>
            </a:r>
            <a:r>
              <a:rPr lang="de-CH" sz="1800" dirty="0" err="1"/>
              <a:t>usually</a:t>
            </a:r>
            <a:r>
              <a:rPr lang="de-CH" sz="1800" dirty="0"/>
              <a:t> follow </a:t>
            </a:r>
            <a:r>
              <a:rPr lang="de-CH" sz="1800" dirty="0" err="1"/>
              <a:t>the</a:t>
            </a:r>
            <a:r>
              <a:rPr lang="de-CH" sz="1800" dirty="0"/>
              <a:t> cerebral </a:t>
            </a:r>
            <a:r>
              <a:rPr lang="de-CH" sz="1800" dirty="0" err="1"/>
              <a:t>sulci</a:t>
            </a:r>
            <a:r>
              <a:rPr lang="de-CH" sz="1800" dirty="0"/>
              <a:t> </a:t>
            </a:r>
            <a:r>
              <a:rPr lang="de-CH" sz="1800" dirty="0" err="1"/>
              <a:t>towards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superomedial</a:t>
            </a:r>
            <a:r>
              <a:rPr lang="de-CH" sz="1800" dirty="0"/>
              <a:t> </a:t>
            </a:r>
            <a:r>
              <a:rPr lang="de-CH" sz="1800" dirty="0" err="1"/>
              <a:t>margin</a:t>
            </a:r>
            <a:r>
              <a:rPr lang="de-CH" sz="1800" dirty="0"/>
              <a:t> </a:t>
            </a:r>
            <a:r>
              <a:rPr lang="de-CH" sz="1800" dirty="0" err="1"/>
              <a:t>of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cerebral </a:t>
            </a:r>
            <a:r>
              <a:rPr lang="de-CH" sz="1800" dirty="0" err="1"/>
              <a:t>hemisphere</a:t>
            </a:r>
            <a:r>
              <a:rPr lang="de-CH" sz="1800" dirty="0"/>
              <a:t> and </a:t>
            </a:r>
            <a:r>
              <a:rPr lang="de-CH" b="1" dirty="0">
                <a:solidFill>
                  <a:schemeClr val="accent6">
                    <a:lumMod val="75000"/>
                  </a:schemeClr>
                </a:solidFill>
              </a:rPr>
              <a:t>drain </a:t>
            </a:r>
            <a:r>
              <a:rPr lang="de-CH" b="1" dirty="0" err="1">
                <a:solidFill>
                  <a:schemeClr val="accent6">
                    <a:lumMod val="75000"/>
                  </a:schemeClr>
                </a:solidFill>
              </a:rPr>
              <a:t>into</a:t>
            </a:r>
            <a:r>
              <a:rPr lang="de-CH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CH" b="1" dirty="0">
                <a:solidFill>
                  <a:schemeClr val="accent6">
                    <a:lumMod val="75000"/>
                  </a:schemeClr>
                </a:solidFill>
              </a:rPr>
              <a:t> superior sagittal </a:t>
            </a:r>
            <a:r>
              <a:rPr lang="de-CH" b="1" dirty="0" err="1">
                <a:solidFill>
                  <a:schemeClr val="accent6">
                    <a:lumMod val="75000"/>
                  </a:schemeClr>
                </a:solidFill>
              </a:rPr>
              <a:t>sinus</a:t>
            </a:r>
            <a:r>
              <a:rPr lang="de-CH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de-CH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dirty="0" err="1"/>
              <a:t>They</a:t>
            </a:r>
            <a:r>
              <a:rPr lang="de-CH" sz="1800" dirty="0"/>
              <a:t> </a:t>
            </a:r>
            <a:r>
              <a:rPr lang="de-CH" sz="1800" dirty="0" err="1"/>
              <a:t>can</a:t>
            </a:r>
            <a:r>
              <a:rPr lang="de-CH" sz="1800" dirty="0"/>
              <a:t> </a:t>
            </a:r>
            <a:r>
              <a:rPr lang="de-CH" sz="1800" dirty="0" err="1"/>
              <a:t>be</a:t>
            </a:r>
            <a:r>
              <a:rPr lang="de-CH" sz="1800" dirty="0"/>
              <a:t> </a:t>
            </a:r>
            <a:r>
              <a:rPr lang="de-CH" sz="1800" dirty="0" err="1"/>
              <a:t>divided</a:t>
            </a:r>
            <a:r>
              <a:rPr lang="de-CH" sz="1800" dirty="0"/>
              <a:t> </a:t>
            </a:r>
            <a:r>
              <a:rPr lang="de-CH" sz="1800" dirty="0" err="1"/>
              <a:t>into</a:t>
            </a:r>
            <a:r>
              <a:rPr lang="de-CH" sz="1800" dirty="0"/>
              <a:t>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frontopolar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, frontal,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central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, parietal and occipital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veins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algn="just"/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The 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superficial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middle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cerebral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vein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de-CH" sz="1800" dirty="0" err="1"/>
              <a:t>courses</a:t>
            </a:r>
            <a:r>
              <a:rPr lang="de-CH" sz="1800" dirty="0"/>
              <a:t> </a:t>
            </a:r>
            <a:r>
              <a:rPr lang="de-CH" sz="1800" dirty="0" err="1"/>
              <a:t>along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lateral cerebral </a:t>
            </a:r>
            <a:r>
              <a:rPr lang="de-CH" sz="1800" dirty="0" err="1"/>
              <a:t>fissure</a:t>
            </a:r>
            <a:r>
              <a:rPr lang="de-CH" sz="1800" dirty="0"/>
              <a:t>. </a:t>
            </a:r>
            <a:r>
              <a:rPr lang="de-CH" sz="1800" dirty="0" err="1"/>
              <a:t>It</a:t>
            </a:r>
            <a:r>
              <a:rPr lang="de-CH" sz="1800" dirty="0"/>
              <a:t> </a:t>
            </a:r>
            <a:r>
              <a:rPr lang="de-CH" sz="1800" dirty="0" err="1"/>
              <a:t>drains</a:t>
            </a:r>
            <a:r>
              <a:rPr lang="de-CH" sz="1800" dirty="0"/>
              <a:t> </a:t>
            </a:r>
            <a:r>
              <a:rPr lang="de-CH" sz="1800" dirty="0" err="1"/>
              <a:t>blood</a:t>
            </a:r>
            <a:r>
              <a:rPr lang="de-CH" sz="1800" dirty="0"/>
              <a:t> </a:t>
            </a:r>
            <a:r>
              <a:rPr lang="de-CH" sz="1800" dirty="0" err="1"/>
              <a:t>from</a:t>
            </a:r>
            <a:r>
              <a:rPr lang="de-CH" sz="1800" dirty="0"/>
              <a:t> </a:t>
            </a:r>
            <a:r>
              <a:rPr lang="de-CH" sz="1800" dirty="0" err="1"/>
              <a:t>most</a:t>
            </a:r>
            <a:r>
              <a:rPr lang="de-CH" sz="1800" dirty="0"/>
              <a:t> </a:t>
            </a:r>
            <a:r>
              <a:rPr lang="de-CH" sz="1800" dirty="0" err="1"/>
              <a:t>of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lateral </a:t>
            </a:r>
            <a:r>
              <a:rPr lang="de-CH" sz="1800" dirty="0" err="1"/>
              <a:t>surface</a:t>
            </a:r>
            <a:r>
              <a:rPr lang="de-CH" sz="1800" dirty="0"/>
              <a:t> </a:t>
            </a:r>
            <a:r>
              <a:rPr lang="de-CH" sz="1800" dirty="0" err="1"/>
              <a:t>of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cerebral </a:t>
            </a:r>
            <a:r>
              <a:rPr lang="de-CH" sz="1800" dirty="0" err="1"/>
              <a:t>hemisphere</a:t>
            </a:r>
            <a:r>
              <a:rPr lang="de-CH" sz="1800" dirty="0"/>
              <a:t> and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conveys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it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to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cavernous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sinus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de-CH" sz="1800" dirty="0" err="1"/>
              <a:t>following</a:t>
            </a:r>
            <a:r>
              <a:rPr lang="de-CH" sz="1800" dirty="0"/>
              <a:t> a </a:t>
            </a:r>
            <a:r>
              <a:rPr lang="de-CH" sz="1800" dirty="0" err="1"/>
              <a:t>course</a:t>
            </a:r>
            <a:r>
              <a:rPr lang="de-CH" sz="1800" dirty="0"/>
              <a:t> </a:t>
            </a:r>
            <a:r>
              <a:rPr lang="de-CH" sz="1800" dirty="0" err="1"/>
              <a:t>along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lateral </a:t>
            </a:r>
            <a:r>
              <a:rPr lang="de-CH" sz="1800" dirty="0" err="1"/>
              <a:t>sulcus</a:t>
            </a:r>
            <a:r>
              <a:rPr lang="de-CH" sz="1800" dirty="0"/>
              <a:t>. </a:t>
            </a:r>
            <a:r>
              <a:rPr lang="de-CH" sz="1800" dirty="0" err="1"/>
              <a:t>It</a:t>
            </a:r>
            <a:r>
              <a:rPr lang="de-CH" sz="1800" dirty="0"/>
              <a:t> </a:t>
            </a:r>
            <a:r>
              <a:rPr lang="de-CH" sz="1800" dirty="0" err="1"/>
              <a:t>communicates</a:t>
            </a:r>
            <a:r>
              <a:rPr lang="de-CH" sz="1800" dirty="0"/>
              <a:t> </a:t>
            </a:r>
            <a:r>
              <a:rPr lang="de-CH" sz="1800" dirty="0" err="1"/>
              <a:t>with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superior sagittal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sinus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transverse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sinus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via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superior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anastomotic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vein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Troland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) and inferior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anastomotic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vein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Labbé),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respectively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algn="just"/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The inferior cerebral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veins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de-CH" sz="1800" dirty="0"/>
              <a:t> drain </a:t>
            </a:r>
            <a:r>
              <a:rPr lang="de-CH" sz="1800" dirty="0" err="1"/>
              <a:t>the</a:t>
            </a:r>
            <a:r>
              <a:rPr lang="de-CH" sz="1800" dirty="0"/>
              <a:t> inferior </a:t>
            </a:r>
            <a:r>
              <a:rPr lang="de-CH" sz="1800" dirty="0" err="1"/>
              <a:t>portion</a:t>
            </a:r>
            <a:r>
              <a:rPr lang="de-CH" sz="1800" dirty="0"/>
              <a:t> </a:t>
            </a:r>
            <a:r>
              <a:rPr lang="de-CH" sz="1800" dirty="0" err="1"/>
              <a:t>of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cerebral </a:t>
            </a:r>
            <a:r>
              <a:rPr lang="de-CH" sz="1800" dirty="0" err="1"/>
              <a:t>hemisphere</a:t>
            </a:r>
            <a:r>
              <a:rPr lang="de-CH" sz="1800" dirty="0"/>
              <a:t>. Temporal and occipital </a:t>
            </a:r>
            <a:r>
              <a:rPr lang="de-CH" sz="1800" dirty="0" err="1"/>
              <a:t>veins</a:t>
            </a:r>
            <a:r>
              <a:rPr lang="de-CH" sz="1800" dirty="0"/>
              <a:t> [on </a:t>
            </a:r>
            <a:r>
              <a:rPr lang="de-CH" sz="1800" dirty="0" err="1"/>
              <a:t>the</a:t>
            </a:r>
            <a:r>
              <a:rPr lang="de-CH" sz="1800" dirty="0"/>
              <a:t> lateral and basal </a:t>
            </a:r>
            <a:r>
              <a:rPr lang="de-CH" sz="1800" dirty="0" err="1"/>
              <a:t>surfaces</a:t>
            </a:r>
            <a:r>
              <a:rPr lang="de-CH" sz="1800" dirty="0"/>
              <a:t>]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empty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into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superficial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middle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cerebral and basal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veins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as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well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as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superior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petrosal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and/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or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transverse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sinuses</a:t>
            </a:r>
            <a:r>
              <a:rPr lang="de-CH" sz="1800" dirty="0"/>
              <a:t>. </a:t>
            </a:r>
            <a:r>
              <a:rPr lang="de-CH" sz="1800" dirty="0" err="1"/>
              <a:t>Orbitofrontal</a:t>
            </a:r>
            <a:r>
              <a:rPr lang="de-CH" sz="1800" dirty="0"/>
              <a:t> </a:t>
            </a:r>
            <a:r>
              <a:rPr lang="de-CH" sz="1800" dirty="0" err="1"/>
              <a:t>veins</a:t>
            </a:r>
            <a:r>
              <a:rPr lang="de-CH" sz="1800" dirty="0"/>
              <a:t> (not </a:t>
            </a:r>
            <a:r>
              <a:rPr lang="de-CH" sz="1800" dirty="0" err="1"/>
              <a:t>seen</a:t>
            </a:r>
            <a:r>
              <a:rPr lang="de-CH" sz="1800" dirty="0"/>
              <a:t>) </a:t>
            </a:r>
            <a:r>
              <a:rPr lang="de-CH" sz="1800" dirty="0" err="1"/>
              <a:t>empty</a:t>
            </a:r>
            <a:r>
              <a:rPr lang="de-CH" sz="1800" dirty="0"/>
              <a:t> </a:t>
            </a:r>
            <a:r>
              <a:rPr lang="de-CH" sz="1800" dirty="0" err="1"/>
              <a:t>into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anterior end </a:t>
            </a:r>
            <a:r>
              <a:rPr lang="de-CH" sz="1800" dirty="0" err="1"/>
              <a:t>of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superior sagittal </a:t>
            </a:r>
            <a:r>
              <a:rPr lang="de-CH" sz="1800" dirty="0" err="1"/>
              <a:t>sinus</a:t>
            </a:r>
            <a:r>
              <a:rPr lang="de-CH" sz="1800" dirty="0"/>
              <a:t>, </a:t>
            </a:r>
            <a:r>
              <a:rPr lang="de-CH" sz="1800" dirty="0" err="1"/>
              <a:t>superficial</a:t>
            </a:r>
            <a:r>
              <a:rPr lang="de-CH" sz="1800" dirty="0"/>
              <a:t> </a:t>
            </a:r>
            <a:r>
              <a:rPr lang="de-CH" sz="1800" dirty="0" err="1"/>
              <a:t>middle</a:t>
            </a:r>
            <a:r>
              <a:rPr lang="de-CH" sz="1800" dirty="0"/>
              <a:t> cerebral </a:t>
            </a:r>
            <a:r>
              <a:rPr lang="de-CH" sz="1800" dirty="0" err="1"/>
              <a:t>vein</a:t>
            </a:r>
            <a:r>
              <a:rPr lang="de-CH" sz="1800" dirty="0"/>
              <a:t> and/</a:t>
            </a:r>
            <a:r>
              <a:rPr lang="de-CH" sz="1800" dirty="0" err="1"/>
              <a:t>or</a:t>
            </a:r>
            <a:r>
              <a:rPr lang="de-CH" sz="1800" dirty="0"/>
              <a:t> basal </a:t>
            </a:r>
            <a:r>
              <a:rPr lang="de-CH" sz="1800" dirty="0" err="1"/>
              <a:t>vein</a:t>
            </a:r>
            <a:r>
              <a:rPr lang="de-CH" sz="1800" dirty="0"/>
              <a:t>.</a:t>
            </a:r>
            <a:endParaRPr lang="el-GR" sz="1800" dirty="0"/>
          </a:p>
        </p:txBody>
      </p:sp>
      <p:pic>
        <p:nvPicPr>
          <p:cNvPr id="10242" name="Picture 2" descr="Cerebral veins - Lateral view">
            <a:extLst>
              <a:ext uri="{FF2B5EF4-FFF2-40B4-BE49-F238E27FC236}">
                <a16:creationId xmlns:a16="http://schemas.microsoft.com/office/drawing/2014/main" id="{3903B063-1F9F-2E30-654E-AFD7E310A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359876"/>
            <a:ext cx="5961185" cy="546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055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B5CEF32-0AC4-C0C0-BD29-4AFCBB28D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93076"/>
            <a:ext cx="9601200" cy="1878623"/>
          </a:xfrm>
        </p:spPr>
        <p:txBody>
          <a:bodyPr>
            <a:normAutofit/>
          </a:bodyPr>
          <a:lstStyle/>
          <a:p>
            <a:pPr algn="ctr"/>
            <a:r>
              <a:rPr lang="de-CH" sz="4000" b="1" dirty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de-CH" sz="4000" b="1" dirty="0" err="1">
                <a:solidFill>
                  <a:schemeClr val="accent6">
                    <a:lumMod val="50000"/>
                  </a:schemeClr>
                </a:solidFill>
              </a:rPr>
              <a:t>arterial</a:t>
            </a:r>
            <a:r>
              <a:rPr lang="de-CH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4000" b="1" dirty="0" err="1">
                <a:solidFill>
                  <a:schemeClr val="accent6">
                    <a:lumMod val="50000"/>
                  </a:schemeClr>
                </a:solidFill>
              </a:rPr>
              <a:t>supply</a:t>
            </a:r>
            <a:r>
              <a:rPr lang="de-CH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4000" b="1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de-CH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40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4000" b="1" dirty="0" err="1">
                <a:solidFill>
                  <a:schemeClr val="accent6">
                    <a:lumMod val="50000"/>
                  </a:schemeClr>
                </a:solidFill>
              </a:rPr>
              <a:t>brain</a:t>
            </a:r>
            <a:endParaRPr lang="el-GR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6E6346-A237-D969-4610-8A9A13797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385" y="1453663"/>
            <a:ext cx="11301046" cy="5263660"/>
          </a:xfrm>
        </p:spPr>
        <p:txBody>
          <a:bodyPr>
            <a:normAutofit/>
          </a:bodyPr>
          <a:lstStyle/>
          <a:p>
            <a:pPr algn="just"/>
            <a:r>
              <a:rPr lang="de-CH" sz="2400" dirty="0"/>
              <a:t>The </a:t>
            </a:r>
            <a:r>
              <a:rPr lang="de-CH" sz="2400" dirty="0" err="1"/>
              <a:t>arterial</a:t>
            </a:r>
            <a:r>
              <a:rPr lang="de-CH" sz="2400" dirty="0"/>
              <a:t> </a:t>
            </a:r>
            <a:r>
              <a:rPr lang="de-CH" sz="2400" dirty="0" err="1"/>
              <a:t>supply</a:t>
            </a:r>
            <a:r>
              <a:rPr lang="de-CH" sz="2400" dirty="0"/>
              <a:t> </a:t>
            </a:r>
            <a:r>
              <a:rPr lang="de-CH" sz="2400" dirty="0" err="1"/>
              <a:t>of</a:t>
            </a:r>
            <a:r>
              <a:rPr lang="de-CH" sz="2400" dirty="0"/>
              <a:t> </a:t>
            </a:r>
            <a:r>
              <a:rPr lang="de-CH" sz="2400" dirty="0" err="1"/>
              <a:t>the</a:t>
            </a:r>
            <a:r>
              <a:rPr lang="de-CH" sz="2400" dirty="0"/>
              <a:t> </a:t>
            </a:r>
            <a:r>
              <a:rPr lang="de-CH" sz="2400" dirty="0" err="1"/>
              <a:t>brain</a:t>
            </a:r>
            <a:r>
              <a:rPr lang="de-CH" sz="2400" dirty="0"/>
              <a:t> </a:t>
            </a:r>
            <a:r>
              <a:rPr lang="de-CH" sz="2400" dirty="0" err="1"/>
              <a:t>is</a:t>
            </a:r>
            <a:r>
              <a:rPr lang="de-CH" sz="2400" dirty="0"/>
              <a:t> </a:t>
            </a:r>
            <a:r>
              <a:rPr lang="de-CH" sz="2400" dirty="0" err="1"/>
              <a:t>derived</a:t>
            </a:r>
            <a:r>
              <a:rPr lang="de-CH" sz="2400" dirty="0"/>
              <a:t> </a:t>
            </a:r>
            <a:r>
              <a:rPr lang="de-CH" sz="2400" dirty="0" err="1"/>
              <a:t>from</a:t>
            </a:r>
            <a:r>
              <a:rPr lang="de-CH" sz="2400" dirty="0"/>
              <a:t> </a:t>
            </a:r>
            <a:r>
              <a:rPr lang="de-CH" sz="2400" dirty="0" err="1"/>
              <a:t>two</a:t>
            </a:r>
            <a:r>
              <a:rPr lang="de-CH" sz="2400" dirty="0"/>
              <a:t> </a:t>
            </a:r>
            <a:r>
              <a:rPr lang="de-CH" sz="2400" dirty="0" err="1"/>
              <a:t>primary</a:t>
            </a:r>
            <a:r>
              <a:rPr lang="de-CH" sz="2400" dirty="0"/>
              <a:t> </a:t>
            </a:r>
            <a:r>
              <a:rPr lang="de-CH" sz="2400" dirty="0" err="1"/>
              <a:t>sources</a:t>
            </a:r>
            <a:r>
              <a:rPr lang="de-CH" sz="2400" dirty="0"/>
              <a:t>: </a:t>
            </a:r>
          </a:p>
          <a:p>
            <a:pPr algn="just">
              <a:buFont typeface="Wingdings" pitchFamily="2" charset="2"/>
              <a:buChar char="ü"/>
            </a:pP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internal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carotid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and vertebral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arteries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  <a:p>
            <a:pPr algn="just">
              <a:buFont typeface="Wingdings" pitchFamily="2" charset="2"/>
              <a:buChar char="ü"/>
            </a:pPr>
            <a:r>
              <a:rPr lang="de-CH" sz="2400" dirty="0"/>
              <a:t>The internal </a:t>
            </a:r>
            <a:r>
              <a:rPr lang="de-CH" sz="2400" dirty="0" err="1"/>
              <a:t>carotid</a:t>
            </a:r>
            <a:r>
              <a:rPr lang="de-CH" sz="2400" dirty="0"/>
              <a:t> </a:t>
            </a:r>
            <a:r>
              <a:rPr lang="de-CH" sz="2400" dirty="0" err="1"/>
              <a:t>arteries</a:t>
            </a:r>
            <a:r>
              <a:rPr lang="de-CH" sz="2400" dirty="0"/>
              <a:t> and </a:t>
            </a:r>
            <a:r>
              <a:rPr lang="de-CH" sz="2400" dirty="0" err="1"/>
              <a:t>their</a:t>
            </a:r>
            <a:r>
              <a:rPr lang="de-CH" sz="2400" dirty="0"/>
              <a:t> </a:t>
            </a:r>
            <a:r>
              <a:rPr lang="de-CH" sz="2400" dirty="0" err="1"/>
              <a:t>branches</a:t>
            </a:r>
            <a:r>
              <a:rPr lang="de-CH" sz="2400" dirty="0"/>
              <a:t> </a:t>
            </a:r>
            <a:r>
              <a:rPr lang="de-CH" sz="2400" dirty="0" err="1"/>
              <a:t>supply</a:t>
            </a:r>
            <a:r>
              <a:rPr lang="de-CH" sz="2400" dirty="0"/>
              <a:t> </a:t>
            </a:r>
            <a:r>
              <a:rPr lang="de-CH" sz="2400" dirty="0" err="1"/>
              <a:t>blood</a:t>
            </a:r>
            <a:r>
              <a:rPr lang="de-CH" sz="2400" dirty="0"/>
              <a:t> </a:t>
            </a:r>
            <a:r>
              <a:rPr lang="de-CH" sz="2400" dirty="0" err="1"/>
              <a:t>to</a:t>
            </a:r>
            <a:r>
              <a:rPr lang="de-CH" sz="2400" dirty="0"/>
              <a:t> </a:t>
            </a:r>
            <a:r>
              <a:rPr lang="de-CH" sz="2400" dirty="0" err="1"/>
              <a:t>the</a:t>
            </a:r>
            <a:r>
              <a:rPr lang="de-CH" sz="2400" dirty="0"/>
              <a:t> </a:t>
            </a:r>
            <a:r>
              <a:rPr lang="de-CH" sz="2400" dirty="0" err="1"/>
              <a:t>majority</a:t>
            </a:r>
            <a:r>
              <a:rPr lang="de-CH" sz="2400" dirty="0"/>
              <a:t> </a:t>
            </a:r>
            <a:r>
              <a:rPr lang="de-CH" sz="2400" dirty="0" err="1"/>
              <a:t>of</a:t>
            </a:r>
            <a:r>
              <a:rPr lang="de-CH" sz="2400" dirty="0"/>
              <a:t> </a:t>
            </a:r>
            <a:r>
              <a:rPr lang="de-CH" sz="2400" dirty="0" err="1"/>
              <a:t>the</a:t>
            </a:r>
            <a:r>
              <a:rPr lang="de-CH" sz="2400" dirty="0"/>
              <a:t> </a:t>
            </a:r>
            <a:r>
              <a:rPr lang="de-CH" sz="2400" dirty="0" err="1"/>
              <a:t>forebrain</a:t>
            </a:r>
            <a:r>
              <a:rPr lang="de-CH" sz="2400" dirty="0"/>
              <a:t> </a:t>
            </a:r>
            <a:r>
              <a:rPr lang="de-CH" sz="2400" dirty="0" err="1"/>
              <a:t>giving</a:t>
            </a:r>
            <a:r>
              <a:rPr lang="de-CH" sz="2400" dirty="0"/>
              <a:t> </a:t>
            </a:r>
            <a:r>
              <a:rPr lang="de-CH" sz="2400" dirty="0" err="1"/>
              <a:t>them</a:t>
            </a:r>
            <a:r>
              <a:rPr lang="de-CH" sz="2400" dirty="0"/>
              <a:t> </a:t>
            </a:r>
            <a:r>
              <a:rPr lang="de-CH" sz="2400" dirty="0" err="1"/>
              <a:t>the</a:t>
            </a:r>
            <a:r>
              <a:rPr lang="de-CH" sz="2400" dirty="0"/>
              <a:t> </a:t>
            </a:r>
            <a:r>
              <a:rPr lang="de-CH" sz="2400" dirty="0" err="1"/>
              <a:t>classification</a:t>
            </a:r>
            <a:r>
              <a:rPr lang="de-CH" sz="2400" dirty="0"/>
              <a:t> </a:t>
            </a:r>
            <a:r>
              <a:rPr lang="de-CH" sz="2400" dirty="0" err="1"/>
              <a:t>of</a:t>
            </a:r>
            <a:r>
              <a:rPr lang="de-CH" sz="2400" dirty="0"/>
              <a:t> </a:t>
            </a:r>
            <a:r>
              <a:rPr lang="de-CH" sz="2400" dirty="0" err="1"/>
              <a:t>the</a:t>
            </a:r>
            <a:r>
              <a:rPr lang="de-CH" sz="2400" dirty="0"/>
              <a:t> 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anterior cerebral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circulation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or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internal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carotid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system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  <a:p>
            <a:pPr algn="just">
              <a:buFont typeface="Wingdings" pitchFamily="2" charset="2"/>
              <a:buChar char="ü"/>
            </a:pPr>
            <a:r>
              <a:rPr lang="de-CH" sz="2400" dirty="0"/>
              <a:t>The vertebral </a:t>
            </a:r>
            <a:r>
              <a:rPr lang="de-CH" sz="2400" dirty="0" err="1"/>
              <a:t>arteries</a:t>
            </a:r>
            <a:r>
              <a:rPr lang="de-CH" sz="2400" dirty="0"/>
              <a:t> and </a:t>
            </a:r>
            <a:r>
              <a:rPr lang="de-CH" sz="2400" dirty="0" err="1"/>
              <a:t>their</a:t>
            </a:r>
            <a:r>
              <a:rPr lang="de-CH" sz="2400" dirty="0"/>
              <a:t> </a:t>
            </a:r>
            <a:r>
              <a:rPr lang="de-CH" sz="2400" dirty="0" err="1"/>
              <a:t>major</a:t>
            </a:r>
            <a:r>
              <a:rPr lang="de-CH" sz="2400" dirty="0"/>
              <a:t> </a:t>
            </a:r>
            <a:r>
              <a:rPr lang="de-CH" sz="2400" dirty="0" err="1"/>
              <a:t>branches</a:t>
            </a:r>
            <a:r>
              <a:rPr lang="de-CH" sz="2400" dirty="0"/>
              <a:t> </a:t>
            </a:r>
            <a:r>
              <a:rPr lang="de-CH" sz="2400" dirty="0" err="1"/>
              <a:t>supply</a:t>
            </a:r>
            <a:r>
              <a:rPr lang="de-CH" sz="2400" dirty="0"/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blood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to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spinal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cord</a:t>
            </a:r>
            <a:r>
              <a:rPr lang="de-CH" sz="2400" dirty="0"/>
              <a:t>,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brainstem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cerebellum</a:t>
            </a:r>
            <a:r>
              <a:rPr lang="de-CH" sz="2400" dirty="0"/>
              <a:t>, and a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significant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part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posterior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cerebral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hemispheres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usually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occipital and inferior temporal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lobes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). </a:t>
            </a:r>
            <a:r>
              <a:rPr lang="de-CH" sz="2400" dirty="0"/>
              <a:t>The vertebral </a:t>
            </a:r>
            <a:r>
              <a:rPr lang="de-CH" sz="2400" dirty="0" err="1"/>
              <a:t>arteries</a:t>
            </a:r>
            <a:r>
              <a:rPr lang="de-CH" sz="2400" dirty="0"/>
              <a:t> and </a:t>
            </a:r>
            <a:r>
              <a:rPr lang="de-CH" sz="2400" dirty="0" err="1"/>
              <a:t>their</a:t>
            </a:r>
            <a:r>
              <a:rPr lang="de-CH" sz="2400" dirty="0"/>
              <a:t> </a:t>
            </a:r>
            <a:r>
              <a:rPr lang="de-CH" sz="2400" dirty="0" err="1"/>
              <a:t>branches</a:t>
            </a:r>
            <a:r>
              <a:rPr lang="de-CH" sz="2400" dirty="0"/>
              <a:t> </a:t>
            </a:r>
            <a:r>
              <a:rPr lang="de-CH" sz="2400" dirty="0" err="1"/>
              <a:t>are</a:t>
            </a:r>
            <a:r>
              <a:rPr lang="de-CH" sz="2400" dirty="0"/>
              <a:t> </a:t>
            </a:r>
            <a:r>
              <a:rPr lang="de-CH" sz="2400" dirty="0" err="1"/>
              <a:t>commonly</a:t>
            </a:r>
            <a:r>
              <a:rPr lang="de-CH" sz="2400" dirty="0"/>
              <a:t> </a:t>
            </a:r>
            <a:r>
              <a:rPr lang="de-CH" sz="2400" dirty="0" err="1"/>
              <a:t>referred</a:t>
            </a:r>
            <a:r>
              <a:rPr lang="de-CH" sz="2400" dirty="0"/>
              <a:t> </a:t>
            </a:r>
            <a:r>
              <a:rPr lang="de-CH" sz="2400" dirty="0" err="1"/>
              <a:t>to</a:t>
            </a:r>
            <a:r>
              <a:rPr lang="de-CH" sz="2400" dirty="0"/>
              <a:t> </a:t>
            </a:r>
            <a:r>
              <a:rPr lang="de-CH" sz="2400" dirty="0" err="1"/>
              <a:t>as</a:t>
            </a:r>
            <a:r>
              <a:rPr lang="de-CH" sz="2400" dirty="0"/>
              <a:t> </a:t>
            </a:r>
            <a:r>
              <a:rPr lang="de-CH" sz="2400" dirty="0" err="1"/>
              <a:t>the</a:t>
            </a:r>
            <a:r>
              <a:rPr lang="de-CH" sz="2400" dirty="0"/>
              <a:t> 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vertebrobasilar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system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or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posterior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cerebral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circulation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algn="just"/>
            <a:r>
              <a:rPr lang="de-CH" sz="2400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de-CH" sz="2400" b="1" dirty="0">
                <a:solidFill>
                  <a:schemeClr val="accent6">
                    <a:lumMod val="75000"/>
                  </a:schemeClr>
                </a:solidFill>
              </a:rPr>
              <a:t>he cerebral </a:t>
            </a:r>
            <a:r>
              <a:rPr lang="de-CH" sz="2400" b="1" dirty="0" err="1">
                <a:solidFill>
                  <a:schemeClr val="accent6">
                    <a:lumMod val="75000"/>
                  </a:schemeClr>
                </a:solidFill>
              </a:rPr>
              <a:t>arterial</a:t>
            </a:r>
            <a:r>
              <a:rPr lang="de-CH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75000"/>
                  </a:schemeClr>
                </a:solidFill>
              </a:rPr>
              <a:t>circle</a:t>
            </a:r>
            <a:r>
              <a:rPr lang="de-CH" sz="2400" b="1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de-CH" sz="2400" b="1" dirty="0" err="1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de-CH" sz="2400" b="1" dirty="0">
                <a:solidFill>
                  <a:schemeClr val="accent6">
                    <a:lumMod val="75000"/>
                  </a:schemeClr>
                </a:solidFill>
              </a:rPr>
              <a:t> Willis) </a:t>
            </a:r>
            <a:r>
              <a:rPr lang="de-CH" sz="2400" dirty="0" err="1"/>
              <a:t>is</a:t>
            </a:r>
            <a:r>
              <a:rPr lang="de-CH" sz="2400" dirty="0"/>
              <a:t> an </a:t>
            </a:r>
            <a:r>
              <a:rPr lang="de-CH" sz="2400" dirty="0" err="1"/>
              <a:t>anatomical</a:t>
            </a:r>
            <a:r>
              <a:rPr lang="de-CH" sz="2400" dirty="0"/>
              <a:t> </a:t>
            </a:r>
            <a:r>
              <a:rPr lang="de-CH" sz="2400" dirty="0" err="1"/>
              <a:t>structure</a:t>
            </a:r>
            <a:r>
              <a:rPr lang="de-CH" sz="2400" dirty="0"/>
              <a:t> </a:t>
            </a:r>
            <a:r>
              <a:rPr lang="de-CH" sz="2400" dirty="0" err="1"/>
              <a:t>that</a:t>
            </a:r>
            <a:r>
              <a:rPr lang="de-CH" sz="2400" dirty="0"/>
              <a:t> </a:t>
            </a:r>
            <a:r>
              <a:rPr lang="de-CH" sz="2400" dirty="0" err="1"/>
              <a:t>provides</a:t>
            </a:r>
            <a:r>
              <a:rPr lang="de-CH" sz="2400" dirty="0"/>
              <a:t> an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anastomotic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connection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between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anterior and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posterior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circulations</a:t>
            </a:r>
            <a:r>
              <a:rPr lang="de-CH" sz="2400" dirty="0"/>
              <a:t>, </a:t>
            </a:r>
            <a:r>
              <a:rPr lang="de-CH" sz="2400" dirty="0" err="1"/>
              <a:t>providing</a:t>
            </a:r>
            <a:r>
              <a:rPr lang="de-CH" sz="2400" dirty="0"/>
              <a:t> </a:t>
            </a:r>
            <a:r>
              <a:rPr lang="de-CH" sz="2800" b="1" dirty="0" err="1">
                <a:solidFill>
                  <a:schemeClr val="accent6">
                    <a:lumMod val="75000"/>
                  </a:schemeClr>
                </a:solidFill>
              </a:rPr>
              <a:t>collateral</a:t>
            </a:r>
            <a:r>
              <a:rPr lang="de-CH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800" b="1" dirty="0" err="1">
                <a:solidFill>
                  <a:schemeClr val="accent6">
                    <a:lumMod val="75000"/>
                  </a:schemeClr>
                </a:solidFill>
              </a:rPr>
              <a:t>flow</a:t>
            </a:r>
            <a:r>
              <a:rPr lang="de-CH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2400" dirty="0" err="1"/>
              <a:t>to</a:t>
            </a:r>
            <a:r>
              <a:rPr lang="de-CH" sz="2400" dirty="0"/>
              <a:t> </a:t>
            </a:r>
            <a:r>
              <a:rPr lang="de-CH" sz="2400" dirty="0" err="1"/>
              <a:t>affected</a:t>
            </a:r>
            <a:r>
              <a:rPr lang="de-CH" sz="2400" dirty="0"/>
              <a:t> </a:t>
            </a:r>
            <a:r>
              <a:rPr lang="de-CH" sz="2400" dirty="0" err="1"/>
              <a:t>brain</a:t>
            </a:r>
            <a:r>
              <a:rPr lang="de-CH" sz="2400" dirty="0"/>
              <a:t> </a:t>
            </a:r>
            <a:r>
              <a:rPr lang="de-CH" sz="2400" dirty="0" err="1"/>
              <a:t>regions</a:t>
            </a:r>
            <a:r>
              <a:rPr lang="de-CH" sz="2400" dirty="0"/>
              <a:t> in </a:t>
            </a:r>
            <a:r>
              <a:rPr lang="de-CH" sz="2400" dirty="0" err="1"/>
              <a:t>the</a:t>
            </a:r>
            <a:r>
              <a:rPr lang="de-CH" sz="2400" dirty="0"/>
              <a:t> </a:t>
            </a:r>
            <a:r>
              <a:rPr lang="de-CH" sz="2400" dirty="0" err="1"/>
              <a:t>event</a:t>
            </a:r>
            <a:r>
              <a:rPr lang="de-CH" sz="2400" dirty="0"/>
              <a:t> </a:t>
            </a:r>
            <a:r>
              <a:rPr lang="de-CH" sz="2400" dirty="0" err="1"/>
              <a:t>of</a:t>
            </a:r>
            <a:r>
              <a:rPr lang="de-CH" sz="2400" dirty="0"/>
              <a:t> </a:t>
            </a:r>
            <a:r>
              <a:rPr lang="de-CH" sz="2400" dirty="0" err="1"/>
              <a:t>arterial</a:t>
            </a:r>
            <a:r>
              <a:rPr lang="de-CH" sz="2400" dirty="0"/>
              <a:t> </a:t>
            </a:r>
            <a:r>
              <a:rPr lang="de-CH" sz="2400" dirty="0" err="1"/>
              <a:t>incompetency</a:t>
            </a:r>
            <a:r>
              <a:rPr lang="de-CH" sz="2400" dirty="0"/>
              <a:t>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018919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13DA50D-2DB7-DBB9-5184-97FE92718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260" y="0"/>
            <a:ext cx="5556739" cy="2171700"/>
          </a:xfrm>
        </p:spPr>
        <p:txBody>
          <a:bodyPr>
            <a:normAutofit/>
          </a:bodyPr>
          <a:lstStyle/>
          <a:p>
            <a:pPr algn="ctr"/>
            <a:r>
              <a:rPr lang="de-CH" sz="4000" b="1" dirty="0">
                <a:solidFill>
                  <a:schemeClr val="accent6">
                    <a:lumMod val="50000"/>
                  </a:schemeClr>
                </a:solidFill>
              </a:rPr>
              <a:t>Deep cerebral </a:t>
            </a:r>
            <a:r>
              <a:rPr lang="de-CH" sz="4000" b="1" dirty="0" err="1">
                <a:solidFill>
                  <a:schemeClr val="accent6">
                    <a:lumMod val="50000"/>
                  </a:schemeClr>
                </a:solidFill>
              </a:rPr>
              <a:t>veins</a:t>
            </a:r>
            <a:r>
              <a:rPr lang="de-CH" sz="4000" b="1" dirty="0">
                <a:solidFill>
                  <a:schemeClr val="accent6">
                    <a:lumMod val="50000"/>
                  </a:schemeClr>
                </a:solidFill>
              </a:rPr>
              <a:t>: Medial </a:t>
            </a:r>
            <a:r>
              <a:rPr lang="de-CH" sz="4000" b="1" dirty="0" err="1">
                <a:solidFill>
                  <a:schemeClr val="accent6">
                    <a:lumMod val="50000"/>
                  </a:schemeClr>
                </a:solidFill>
              </a:rPr>
              <a:t>view</a:t>
            </a:r>
            <a:endParaRPr lang="el-GR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B51665B-91AA-66D1-769A-37BB47C40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43" y="152400"/>
            <a:ext cx="6380616" cy="6584066"/>
          </a:xfrm>
        </p:spPr>
        <p:txBody>
          <a:bodyPr>
            <a:noAutofit/>
          </a:bodyPr>
          <a:lstStyle/>
          <a:p>
            <a:pPr algn="just"/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Located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between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periosteal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and meningeal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layers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dura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mater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are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dural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venous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sinuses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de-CH" sz="1800" dirty="0"/>
              <a:t>Generally </a:t>
            </a:r>
            <a:r>
              <a:rPr lang="de-CH" sz="1800" dirty="0" err="1"/>
              <a:t>venous</a:t>
            </a:r>
            <a:r>
              <a:rPr lang="de-CH" sz="1800" dirty="0"/>
              <a:t> </a:t>
            </a:r>
            <a:r>
              <a:rPr lang="de-CH" sz="1800" dirty="0" err="1"/>
              <a:t>blood</a:t>
            </a:r>
            <a:r>
              <a:rPr lang="de-CH" sz="1800" dirty="0"/>
              <a:t> </a:t>
            </a:r>
            <a:r>
              <a:rPr lang="de-CH" sz="1800" dirty="0" err="1"/>
              <a:t>from</a:t>
            </a:r>
            <a:r>
              <a:rPr lang="de-CH" sz="1800" dirty="0"/>
              <a:t> </a:t>
            </a:r>
            <a:r>
              <a:rPr lang="de-CH" sz="1800" dirty="0" err="1"/>
              <a:t>deeper</a:t>
            </a:r>
            <a:r>
              <a:rPr lang="de-CH" sz="1800" dirty="0"/>
              <a:t> </a:t>
            </a:r>
            <a:r>
              <a:rPr lang="de-CH" sz="1800" dirty="0" err="1"/>
              <a:t>structures</a:t>
            </a:r>
            <a:r>
              <a:rPr lang="de-CH" sz="1800" dirty="0"/>
              <a:t> </a:t>
            </a:r>
            <a:r>
              <a:rPr lang="de-CH" sz="1800" dirty="0" err="1"/>
              <a:t>of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cerebrum</a:t>
            </a:r>
            <a:r>
              <a:rPr lang="de-CH" sz="1800" dirty="0"/>
              <a:t> drain </a:t>
            </a:r>
            <a:r>
              <a:rPr lang="de-CH" sz="1800" dirty="0" err="1"/>
              <a:t>into</a:t>
            </a:r>
            <a:r>
              <a:rPr lang="de-CH" sz="1800" dirty="0"/>
              <a:t> </a:t>
            </a:r>
            <a:r>
              <a:rPr lang="de-CH" sz="1800" dirty="0" err="1"/>
              <a:t>deep</a:t>
            </a:r>
            <a:r>
              <a:rPr lang="de-CH" sz="1800" dirty="0"/>
              <a:t> cerebral </a:t>
            </a:r>
            <a:r>
              <a:rPr lang="de-CH" sz="1800" dirty="0" err="1"/>
              <a:t>veins</a:t>
            </a:r>
            <a:r>
              <a:rPr lang="de-CH" sz="1800" dirty="0"/>
              <a:t>  </a:t>
            </a:r>
            <a:r>
              <a:rPr lang="de-CH" sz="1800" dirty="0" err="1"/>
              <a:t>which</a:t>
            </a:r>
            <a:r>
              <a:rPr lang="de-CH" sz="1800" dirty="0"/>
              <a:t> </a:t>
            </a:r>
            <a:r>
              <a:rPr lang="de-CH" sz="1800" dirty="0" err="1"/>
              <a:t>extend</a:t>
            </a:r>
            <a:r>
              <a:rPr lang="de-CH" sz="1800" dirty="0"/>
              <a:t> and </a:t>
            </a:r>
            <a:r>
              <a:rPr lang="de-CH" sz="1800" dirty="0" err="1"/>
              <a:t>empty</a:t>
            </a:r>
            <a:r>
              <a:rPr lang="de-CH" sz="1800" dirty="0"/>
              <a:t> </a:t>
            </a:r>
            <a:r>
              <a:rPr lang="de-CH" sz="1800" dirty="0" err="1"/>
              <a:t>into</a:t>
            </a:r>
            <a:r>
              <a:rPr lang="de-CH" sz="1800" dirty="0"/>
              <a:t> </a:t>
            </a:r>
            <a:r>
              <a:rPr lang="de-CH" sz="1800" dirty="0" err="1"/>
              <a:t>three</a:t>
            </a:r>
            <a:r>
              <a:rPr lang="de-CH" sz="1800" dirty="0"/>
              <a:t> </a:t>
            </a:r>
            <a:r>
              <a:rPr lang="de-CH" sz="1800" dirty="0" err="1"/>
              <a:t>dural</a:t>
            </a:r>
            <a:r>
              <a:rPr lang="de-CH" sz="1800" dirty="0"/>
              <a:t> </a:t>
            </a:r>
            <a:r>
              <a:rPr lang="de-CH" sz="1800" dirty="0" err="1"/>
              <a:t>venous</a:t>
            </a:r>
            <a:r>
              <a:rPr lang="de-CH" sz="1800" dirty="0"/>
              <a:t> </a:t>
            </a:r>
            <a:r>
              <a:rPr lang="de-CH" sz="1800" dirty="0" err="1"/>
              <a:t>sinuses</a:t>
            </a:r>
            <a:r>
              <a:rPr lang="de-CH" sz="1800" dirty="0"/>
              <a:t>:</a:t>
            </a:r>
          </a:p>
          <a:p>
            <a:pPr algn="just">
              <a:buFont typeface="Wingdings" pitchFamily="2" charset="2"/>
              <a:buChar char="Ø"/>
            </a:pPr>
            <a:r>
              <a:rPr lang="de-CH" sz="1800" dirty="0"/>
              <a:t> </a:t>
            </a:r>
            <a:r>
              <a:rPr lang="de-CH" sz="2400" b="1" u="sng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2400" b="1" u="sng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u="sng" dirty="0" err="1">
                <a:solidFill>
                  <a:schemeClr val="accent6">
                    <a:lumMod val="50000"/>
                  </a:schemeClr>
                </a:solidFill>
              </a:rPr>
              <a:t>transverse</a:t>
            </a:r>
            <a:r>
              <a:rPr lang="de-CH" sz="2400" b="1" u="sng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de-CH" sz="2400" b="1" u="sng" dirty="0" err="1">
                <a:solidFill>
                  <a:schemeClr val="accent6">
                    <a:lumMod val="50000"/>
                  </a:schemeClr>
                </a:solidFill>
              </a:rPr>
              <a:t>straight</a:t>
            </a:r>
            <a:r>
              <a:rPr lang="de-CH" sz="2400" b="1" u="sng" dirty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de-CH" sz="2400" b="1" u="sng" dirty="0" err="1">
                <a:solidFill>
                  <a:schemeClr val="accent6">
                    <a:lumMod val="50000"/>
                  </a:schemeClr>
                </a:solidFill>
              </a:rPr>
              <a:t>sigmoid</a:t>
            </a:r>
            <a:r>
              <a:rPr lang="de-CH" sz="2400" b="1" u="sng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u="sng" dirty="0" err="1">
                <a:solidFill>
                  <a:schemeClr val="accent6">
                    <a:lumMod val="50000"/>
                  </a:schemeClr>
                </a:solidFill>
              </a:rPr>
              <a:t>sinuses</a:t>
            </a:r>
            <a:r>
              <a:rPr lang="de-CH" sz="2400" b="1" u="sng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algn="just">
              <a:buFont typeface="Wingdings" pitchFamily="2" charset="2"/>
              <a:buChar char="§"/>
            </a:pPr>
            <a:b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The 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straight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sinus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receives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inferior sagittal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sinus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great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cerebral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vein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Galen). </a:t>
            </a:r>
            <a:r>
              <a:rPr lang="de-CH" sz="1800" dirty="0" err="1"/>
              <a:t>It</a:t>
            </a:r>
            <a:r>
              <a:rPr lang="de-CH" sz="1800" dirty="0"/>
              <a:t> </a:t>
            </a:r>
            <a:r>
              <a:rPr lang="de-CH" sz="1800" dirty="0" err="1"/>
              <a:t>runs</a:t>
            </a:r>
            <a:r>
              <a:rPr lang="de-CH" sz="1800" dirty="0"/>
              <a:t> in a </a:t>
            </a:r>
            <a:r>
              <a:rPr lang="de-CH" sz="1800" dirty="0" err="1"/>
              <a:t>posteroinferior</a:t>
            </a:r>
            <a:r>
              <a:rPr lang="de-CH" sz="1800" dirty="0"/>
              <a:t> </a:t>
            </a:r>
            <a:r>
              <a:rPr lang="de-CH" sz="1800" dirty="0" err="1"/>
              <a:t>direction</a:t>
            </a:r>
            <a:r>
              <a:rPr lang="de-CH" sz="1800" dirty="0"/>
              <a:t> </a:t>
            </a:r>
            <a:r>
              <a:rPr lang="de-CH" sz="1800" dirty="0" err="1"/>
              <a:t>towards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internal occipital </a:t>
            </a:r>
            <a:r>
              <a:rPr lang="de-CH" sz="1800" dirty="0" err="1"/>
              <a:t>protuberance</a:t>
            </a:r>
            <a:r>
              <a:rPr lang="de-CH" sz="1800" dirty="0"/>
              <a:t> and </a:t>
            </a:r>
            <a:r>
              <a:rPr lang="de-CH" sz="1800" dirty="0" err="1"/>
              <a:t>contributes</a:t>
            </a:r>
            <a:r>
              <a:rPr lang="de-CH" sz="1800" dirty="0"/>
              <a:t> </a:t>
            </a:r>
            <a:r>
              <a:rPr lang="de-CH" sz="1800" dirty="0" err="1"/>
              <a:t>to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formation</a:t>
            </a:r>
            <a:r>
              <a:rPr lang="de-CH" sz="1800" dirty="0"/>
              <a:t> </a:t>
            </a:r>
            <a:r>
              <a:rPr lang="de-CH" sz="1800" dirty="0" err="1"/>
              <a:t>of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confluence</a:t>
            </a:r>
            <a:r>
              <a:rPr lang="de-CH" sz="1800" dirty="0"/>
              <a:t> </a:t>
            </a:r>
            <a:r>
              <a:rPr lang="de-CH" sz="1800" dirty="0" err="1"/>
              <a:t>of</a:t>
            </a:r>
            <a:r>
              <a:rPr lang="de-CH" sz="1800" dirty="0"/>
              <a:t> </a:t>
            </a:r>
            <a:r>
              <a:rPr lang="de-CH" sz="1800" dirty="0" err="1"/>
              <a:t>sinuses</a:t>
            </a:r>
            <a:r>
              <a:rPr lang="de-CH" sz="1800" dirty="0"/>
              <a:t>. Emerging </a:t>
            </a:r>
            <a:r>
              <a:rPr lang="de-CH" sz="1800" dirty="0" err="1"/>
              <a:t>from</a:t>
            </a:r>
            <a:r>
              <a:rPr lang="de-CH" sz="1800" dirty="0"/>
              <a:t> </a:t>
            </a:r>
            <a:r>
              <a:rPr lang="de-CH" sz="1800" dirty="0" err="1"/>
              <a:t>this</a:t>
            </a:r>
            <a:r>
              <a:rPr lang="de-CH" sz="1800" dirty="0"/>
              <a:t> </a:t>
            </a:r>
            <a:r>
              <a:rPr lang="de-CH" sz="1800" dirty="0" err="1"/>
              <a:t>confluence</a:t>
            </a:r>
            <a:r>
              <a:rPr lang="de-CH" sz="1800" dirty="0"/>
              <a:t> </a:t>
            </a:r>
            <a:r>
              <a:rPr lang="de-CH" sz="1800" dirty="0" err="1"/>
              <a:t>are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paired</a:t>
            </a:r>
            <a:r>
              <a:rPr lang="de-CH" sz="1800" dirty="0"/>
              <a:t> </a:t>
            </a:r>
            <a:r>
              <a:rPr lang="de-CH" sz="1800" dirty="0" err="1"/>
              <a:t>transverse</a:t>
            </a:r>
            <a:r>
              <a:rPr lang="de-CH" sz="1800" dirty="0"/>
              <a:t> </a:t>
            </a:r>
            <a:r>
              <a:rPr lang="de-CH" sz="1800" dirty="0" err="1"/>
              <a:t>sinuses</a:t>
            </a:r>
            <a:r>
              <a:rPr lang="de-CH" sz="1800" dirty="0"/>
              <a:t> </a:t>
            </a:r>
            <a:r>
              <a:rPr lang="de-CH" sz="1800" dirty="0" err="1"/>
              <a:t>which</a:t>
            </a:r>
            <a:r>
              <a:rPr lang="de-CH" sz="1800" dirty="0"/>
              <a:t> </a:t>
            </a:r>
            <a:r>
              <a:rPr lang="de-CH" sz="1800" dirty="0" err="1"/>
              <a:t>travel</a:t>
            </a:r>
            <a:r>
              <a:rPr lang="de-CH" sz="1800" dirty="0"/>
              <a:t> </a:t>
            </a:r>
            <a:r>
              <a:rPr lang="de-CH" sz="1800" dirty="0" err="1"/>
              <a:t>within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lateral </a:t>
            </a:r>
            <a:r>
              <a:rPr lang="de-CH" sz="1800" dirty="0" err="1"/>
              <a:t>border</a:t>
            </a:r>
            <a:r>
              <a:rPr lang="de-CH" sz="1800" dirty="0"/>
              <a:t> </a:t>
            </a:r>
            <a:r>
              <a:rPr lang="de-CH" sz="1800" dirty="0" err="1"/>
              <a:t>of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tentorium</a:t>
            </a:r>
            <a:r>
              <a:rPr lang="de-CH" sz="1800" dirty="0"/>
              <a:t> </a:t>
            </a:r>
            <a:r>
              <a:rPr lang="de-CH" sz="1800" dirty="0" err="1"/>
              <a:t>cerebelli</a:t>
            </a:r>
            <a:r>
              <a:rPr lang="de-CH" sz="1800" dirty="0"/>
              <a:t>. </a:t>
            </a:r>
          </a:p>
          <a:p>
            <a:pPr algn="just">
              <a:buFont typeface="Wingdings" pitchFamily="2" charset="2"/>
              <a:buChar char="§"/>
            </a:pP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The 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transverse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sinuses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de-CH" sz="1800" dirty="0" err="1"/>
              <a:t>terminate</a:t>
            </a:r>
            <a:r>
              <a:rPr lang="de-CH" sz="1800" dirty="0"/>
              <a:t> </a:t>
            </a:r>
            <a:r>
              <a:rPr lang="de-CH" sz="1800" dirty="0" err="1"/>
              <a:t>as</a:t>
            </a:r>
            <a:r>
              <a:rPr lang="de-CH" sz="1800" dirty="0"/>
              <a:t> </a:t>
            </a:r>
            <a:r>
              <a:rPr lang="de-CH" sz="1800" dirty="0" err="1"/>
              <a:t>they</a:t>
            </a:r>
            <a:r>
              <a:rPr lang="de-CH" sz="1800" dirty="0"/>
              <a:t> </a:t>
            </a:r>
            <a:r>
              <a:rPr lang="de-CH" sz="1800" dirty="0" err="1"/>
              <a:t>extend</a:t>
            </a:r>
            <a:r>
              <a:rPr lang="de-CH" sz="1800" dirty="0"/>
              <a:t> </a:t>
            </a:r>
            <a:r>
              <a:rPr lang="de-CH" sz="1800" dirty="0" err="1"/>
              <a:t>to</a:t>
            </a:r>
            <a:r>
              <a:rPr lang="de-CH" sz="1800" dirty="0"/>
              <a:t> 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form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sigmoid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sinuses</a:t>
            </a:r>
            <a:r>
              <a:rPr lang="de-CH" sz="1800" dirty="0"/>
              <a:t> at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point</a:t>
            </a:r>
            <a:r>
              <a:rPr lang="de-CH" sz="1800" dirty="0"/>
              <a:t> </a:t>
            </a:r>
            <a:r>
              <a:rPr lang="de-CH" sz="1800" dirty="0" err="1"/>
              <a:t>where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tentorium</a:t>
            </a:r>
            <a:r>
              <a:rPr lang="de-CH" sz="1800" dirty="0"/>
              <a:t> </a:t>
            </a:r>
            <a:r>
              <a:rPr lang="de-CH" sz="1800" dirty="0" err="1"/>
              <a:t>cerebelli</a:t>
            </a:r>
            <a:r>
              <a:rPr lang="de-CH" sz="1800" dirty="0"/>
              <a:t> </a:t>
            </a:r>
            <a:r>
              <a:rPr lang="de-CH" sz="1800" dirty="0" err="1"/>
              <a:t>ends</a:t>
            </a:r>
            <a:r>
              <a:rPr lang="de-CH" sz="1800" dirty="0"/>
              <a:t>. The </a:t>
            </a:r>
            <a:r>
              <a:rPr lang="de-CH" sz="1800" dirty="0" err="1"/>
              <a:t>sigmoid</a:t>
            </a:r>
            <a:r>
              <a:rPr lang="de-CH" sz="1800" dirty="0"/>
              <a:t> </a:t>
            </a:r>
            <a:r>
              <a:rPr lang="de-CH" sz="1800" dirty="0" err="1"/>
              <a:t>sinuses</a:t>
            </a:r>
            <a:r>
              <a:rPr lang="de-CH" sz="1800" dirty="0"/>
              <a:t> </a:t>
            </a:r>
            <a:r>
              <a:rPr lang="de-CH" sz="1800" dirty="0" err="1"/>
              <a:t>course</a:t>
            </a:r>
            <a:r>
              <a:rPr lang="de-CH" sz="1800" dirty="0"/>
              <a:t> </a:t>
            </a:r>
            <a:r>
              <a:rPr lang="de-CH" sz="1800" dirty="0" err="1"/>
              <a:t>along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floor</a:t>
            </a:r>
            <a:r>
              <a:rPr lang="de-CH" sz="1800" dirty="0"/>
              <a:t> </a:t>
            </a:r>
            <a:r>
              <a:rPr lang="de-CH" sz="1800" dirty="0" err="1"/>
              <a:t>of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posterior</a:t>
            </a:r>
            <a:r>
              <a:rPr lang="de-CH" sz="1800" dirty="0"/>
              <a:t> cranial </a:t>
            </a:r>
            <a:r>
              <a:rPr lang="de-CH" sz="1800" dirty="0" err="1"/>
              <a:t>fossa</a:t>
            </a:r>
            <a:r>
              <a:rPr lang="de-CH" sz="1800" dirty="0"/>
              <a:t> and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empty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into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internal jugular </a:t>
            </a:r>
            <a:r>
              <a:rPr lang="de-CH" sz="1800" b="1" dirty="0" err="1">
                <a:solidFill>
                  <a:schemeClr val="accent6">
                    <a:lumMod val="50000"/>
                  </a:schemeClr>
                </a:solidFill>
              </a:rPr>
              <a:t>veins</a:t>
            </a:r>
            <a:r>
              <a:rPr lang="de-CH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1800" dirty="0" err="1"/>
              <a:t>as</a:t>
            </a:r>
            <a:r>
              <a:rPr lang="de-CH" sz="1800" dirty="0"/>
              <a:t> </a:t>
            </a:r>
            <a:r>
              <a:rPr lang="de-CH" sz="1800" dirty="0" err="1"/>
              <a:t>they</a:t>
            </a:r>
            <a:r>
              <a:rPr lang="de-CH" sz="1800" dirty="0"/>
              <a:t> </a:t>
            </a:r>
            <a:r>
              <a:rPr lang="de-CH" sz="1800" dirty="0" err="1"/>
              <a:t>leave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cranium</a:t>
            </a:r>
            <a:r>
              <a:rPr lang="de-CH" sz="1800" dirty="0"/>
              <a:t> via </a:t>
            </a:r>
            <a:r>
              <a:rPr lang="de-CH" sz="1800" dirty="0" err="1"/>
              <a:t>the</a:t>
            </a:r>
            <a:r>
              <a:rPr lang="de-CH" sz="1800" dirty="0"/>
              <a:t> jugular </a:t>
            </a:r>
            <a:r>
              <a:rPr lang="de-CH" sz="1800" dirty="0" err="1"/>
              <a:t>foramina</a:t>
            </a:r>
            <a:r>
              <a:rPr lang="de-CH" sz="1800" dirty="0"/>
              <a:t>. Tributaries </a:t>
            </a:r>
            <a:r>
              <a:rPr lang="de-CH" sz="1800" dirty="0" err="1"/>
              <a:t>of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sigmoid</a:t>
            </a:r>
            <a:r>
              <a:rPr lang="de-CH" sz="1800" dirty="0"/>
              <a:t> </a:t>
            </a:r>
            <a:r>
              <a:rPr lang="de-CH" sz="1800" dirty="0" err="1"/>
              <a:t>sinus</a:t>
            </a:r>
            <a:r>
              <a:rPr lang="de-CH" sz="1800" dirty="0"/>
              <a:t> </a:t>
            </a:r>
            <a:r>
              <a:rPr lang="de-CH" sz="1800" dirty="0" err="1"/>
              <a:t>include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mastoid and (</a:t>
            </a:r>
            <a:r>
              <a:rPr lang="de-CH" sz="1800" dirty="0" err="1"/>
              <a:t>posterior</a:t>
            </a:r>
            <a:r>
              <a:rPr lang="de-CH" sz="1800" dirty="0"/>
              <a:t>) </a:t>
            </a:r>
            <a:r>
              <a:rPr lang="de-CH" sz="1800" dirty="0" err="1"/>
              <a:t>condylar</a:t>
            </a:r>
            <a:r>
              <a:rPr lang="de-CH" sz="1800" dirty="0"/>
              <a:t> </a:t>
            </a:r>
            <a:r>
              <a:rPr lang="de-CH" sz="1800" dirty="0" err="1"/>
              <a:t>emissary</a:t>
            </a:r>
            <a:r>
              <a:rPr lang="de-CH" sz="1800" dirty="0"/>
              <a:t> </a:t>
            </a:r>
            <a:r>
              <a:rPr lang="de-CH" sz="1800" dirty="0" err="1"/>
              <a:t>veins</a:t>
            </a:r>
            <a:r>
              <a:rPr lang="de-CH" sz="1800" dirty="0"/>
              <a:t> </a:t>
            </a:r>
            <a:r>
              <a:rPr lang="de-CH" sz="1800" dirty="0" err="1"/>
              <a:t>as</a:t>
            </a:r>
            <a:r>
              <a:rPr lang="de-CH" sz="1800" dirty="0"/>
              <a:t> </a:t>
            </a:r>
            <a:r>
              <a:rPr lang="de-CH" sz="1800" dirty="0" err="1"/>
              <a:t>well</a:t>
            </a:r>
            <a:r>
              <a:rPr lang="de-CH" sz="1800" dirty="0"/>
              <a:t> </a:t>
            </a:r>
            <a:r>
              <a:rPr lang="de-CH" sz="1800" dirty="0" err="1"/>
              <a:t>as</a:t>
            </a:r>
            <a:r>
              <a:rPr lang="de-CH" sz="1800" dirty="0"/>
              <a:t> </a:t>
            </a:r>
            <a:r>
              <a:rPr lang="de-CH" sz="1800" dirty="0" err="1"/>
              <a:t>veins</a:t>
            </a:r>
            <a:r>
              <a:rPr lang="de-CH" sz="1800" dirty="0"/>
              <a:t> </a:t>
            </a:r>
            <a:r>
              <a:rPr lang="de-CH" sz="1800" dirty="0" err="1"/>
              <a:t>which</a:t>
            </a:r>
            <a:r>
              <a:rPr lang="de-CH" sz="1800" dirty="0"/>
              <a:t> drain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cerebellum</a:t>
            </a:r>
            <a:r>
              <a:rPr lang="de-CH" sz="1800" dirty="0"/>
              <a:t>, </a:t>
            </a:r>
            <a:r>
              <a:rPr lang="de-CH" sz="1800" dirty="0" err="1"/>
              <a:t>namely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inferior </a:t>
            </a:r>
            <a:r>
              <a:rPr lang="de-CH" sz="1800" dirty="0" err="1"/>
              <a:t>cerebellar</a:t>
            </a:r>
            <a:r>
              <a:rPr lang="de-CH" sz="1800" dirty="0"/>
              <a:t> </a:t>
            </a:r>
            <a:r>
              <a:rPr lang="de-CH" sz="1800" dirty="0" err="1"/>
              <a:t>veins</a:t>
            </a:r>
            <a:r>
              <a:rPr lang="de-CH" sz="1800" dirty="0"/>
              <a:t>.</a:t>
            </a:r>
            <a:endParaRPr lang="el-GR" sz="1800" dirty="0"/>
          </a:p>
        </p:txBody>
      </p:sp>
      <p:pic>
        <p:nvPicPr>
          <p:cNvPr id="11266" name="Picture 2" descr="Cerebral veins - Medial view">
            <a:extLst>
              <a:ext uri="{FF2B5EF4-FFF2-40B4-BE49-F238E27FC236}">
                <a16:creationId xmlns:a16="http://schemas.microsoft.com/office/drawing/2014/main" id="{2E9EEFFE-33BC-ACB7-A017-699571347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261" y="1336430"/>
            <a:ext cx="5410199" cy="552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9140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114A303-16E9-4658-B740-F4B1021C4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4" y="0"/>
            <a:ext cx="5478685" cy="1145894"/>
          </a:xfrm>
        </p:spPr>
        <p:txBody>
          <a:bodyPr>
            <a:normAutofit/>
          </a:bodyPr>
          <a:lstStyle/>
          <a:p>
            <a:pPr algn="ctr"/>
            <a:r>
              <a:rPr lang="de-CH" sz="3600" b="1" dirty="0">
                <a:solidFill>
                  <a:schemeClr val="accent6">
                    <a:lumMod val="50000"/>
                  </a:schemeClr>
                </a:solidFill>
              </a:rPr>
              <a:t>Deep cerebral </a:t>
            </a:r>
            <a:r>
              <a:rPr lang="de-CH" sz="3600" b="1" dirty="0" err="1">
                <a:solidFill>
                  <a:schemeClr val="accent6">
                    <a:lumMod val="50000"/>
                  </a:schemeClr>
                </a:solidFill>
              </a:rPr>
              <a:t>veins</a:t>
            </a:r>
            <a:r>
              <a:rPr lang="de-CH" sz="3600" b="1" dirty="0">
                <a:solidFill>
                  <a:schemeClr val="accent6">
                    <a:lumMod val="50000"/>
                  </a:schemeClr>
                </a:solidFill>
              </a:rPr>
              <a:t>: Inferior </a:t>
            </a:r>
            <a:r>
              <a:rPr lang="de-CH" sz="3600" b="1" dirty="0" err="1">
                <a:solidFill>
                  <a:schemeClr val="accent6">
                    <a:lumMod val="50000"/>
                  </a:schemeClr>
                </a:solidFill>
              </a:rPr>
              <a:t>view</a:t>
            </a:r>
            <a:endParaRPr lang="el-GR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91359BA-28B8-02A9-260B-F9632811B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18" y="92597"/>
            <a:ext cx="6447096" cy="6620719"/>
          </a:xfrm>
        </p:spPr>
        <p:txBody>
          <a:bodyPr>
            <a:noAutofit/>
          </a:bodyPr>
          <a:lstStyle/>
          <a:p>
            <a:pPr algn="just"/>
            <a:r>
              <a:rPr lang="de-CH" sz="1800" dirty="0"/>
              <a:t>The </a:t>
            </a:r>
            <a:r>
              <a:rPr lang="de-CH" sz="1800" dirty="0" err="1"/>
              <a:t>medullary</a:t>
            </a:r>
            <a:r>
              <a:rPr lang="de-CH" sz="1800" dirty="0"/>
              <a:t> </a:t>
            </a:r>
            <a:r>
              <a:rPr lang="de-CH" sz="1800" dirty="0" err="1"/>
              <a:t>veins</a:t>
            </a:r>
            <a:r>
              <a:rPr lang="de-CH" sz="1800" dirty="0"/>
              <a:t> </a:t>
            </a:r>
            <a:r>
              <a:rPr lang="de-CH" sz="1800" dirty="0" err="1"/>
              <a:t>converge</a:t>
            </a:r>
            <a:r>
              <a:rPr lang="de-CH" sz="1800" dirty="0"/>
              <a:t> </a:t>
            </a:r>
            <a:r>
              <a:rPr lang="de-CH" sz="1800" dirty="0" err="1"/>
              <a:t>with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subependymal</a:t>
            </a:r>
            <a:r>
              <a:rPr lang="de-CH" sz="1800" dirty="0"/>
              <a:t> </a:t>
            </a:r>
            <a:r>
              <a:rPr lang="de-CH" sz="1800" dirty="0" err="1"/>
              <a:t>veins</a:t>
            </a:r>
            <a:r>
              <a:rPr lang="de-CH" sz="1800" dirty="0"/>
              <a:t> </a:t>
            </a:r>
            <a:r>
              <a:rPr lang="de-CH" sz="1800" dirty="0" err="1"/>
              <a:t>to</a:t>
            </a:r>
            <a:r>
              <a:rPr lang="de-CH" sz="1800" dirty="0"/>
              <a:t> form </a:t>
            </a:r>
            <a:r>
              <a:rPr lang="de-CH" sz="1800" dirty="0" err="1"/>
              <a:t>greater</a:t>
            </a:r>
            <a:r>
              <a:rPr lang="de-CH" sz="1800" dirty="0"/>
              <a:t> </a:t>
            </a:r>
            <a:r>
              <a:rPr lang="de-CH" sz="1800" dirty="0" err="1"/>
              <a:t>tributaries</a:t>
            </a:r>
            <a:r>
              <a:rPr lang="de-CH" sz="1800" dirty="0"/>
              <a:t> </a:t>
            </a:r>
            <a:r>
              <a:rPr lang="de-CH" sz="1800" dirty="0" err="1"/>
              <a:t>of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sinuses</a:t>
            </a:r>
            <a:r>
              <a:rPr lang="de-CH" sz="1800" dirty="0"/>
              <a:t> </a:t>
            </a:r>
            <a:r>
              <a:rPr lang="de-CH" sz="1800" dirty="0" err="1"/>
              <a:t>including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great</a:t>
            </a:r>
            <a:r>
              <a:rPr lang="de-CH" sz="1800" dirty="0"/>
              <a:t> cerebral </a:t>
            </a:r>
            <a:r>
              <a:rPr lang="de-CH" sz="1800" dirty="0" err="1"/>
              <a:t>vein</a:t>
            </a:r>
            <a:r>
              <a:rPr lang="de-CH" sz="1800" dirty="0"/>
              <a:t> (</a:t>
            </a:r>
            <a:r>
              <a:rPr lang="de-CH" sz="1800" dirty="0" err="1"/>
              <a:t>of</a:t>
            </a:r>
            <a:r>
              <a:rPr lang="de-CH" sz="1800" dirty="0"/>
              <a:t> Galen), </a:t>
            </a:r>
            <a:r>
              <a:rPr lang="de-CH" sz="1800" dirty="0" err="1"/>
              <a:t>thalamostriate</a:t>
            </a:r>
            <a:r>
              <a:rPr lang="de-CH" sz="1800" dirty="0"/>
              <a:t> </a:t>
            </a:r>
            <a:r>
              <a:rPr lang="de-CH" sz="1800" dirty="0" err="1"/>
              <a:t>veins</a:t>
            </a:r>
            <a:r>
              <a:rPr lang="de-CH" sz="1800" dirty="0"/>
              <a:t>, internal cerebral </a:t>
            </a:r>
            <a:r>
              <a:rPr lang="de-CH" sz="1800" dirty="0" err="1"/>
              <a:t>vein</a:t>
            </a:r>
            <a:r>
              <a:rPr lang="de-CH" sz="1800" dirty="0"/>
              <a:t> and </a:t>
            </a:r>
            <a:r>
              <a:rPr lang="de-CH" sz="1800" dirty="0" err="1"/>
              <a:t>the</a:t>
            </a:r>
            <a:r>
              <a:rPr lang="de-CH" sz="1800" dirty="0"/>
              <a:t> basal </a:t>
            </a:r>
            <a:r>
              <a:rPr lang="de-CH" sz="1800" dirty="0" err="1"/>
              <a:t>vein</a:t>
            </a:r>
            <a:r>
              <a:rPr lang="de-CH" sz="1800" dirty="0"/>
              <a:t>.</a:t>
            </a:r>
          </a:p>
          <a:p>
            <a:pPr algn="just"/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The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main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vein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deep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venous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system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cerebrum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is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great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cerebral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vein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Galen)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which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has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two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major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sets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tributaries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internal cerebral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vein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and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 basal </a:t>
            </a:r>
            <a:r>
              <a:rPr lang="de-CH" sz="1800" b="1" dirty="0" err="1">
                <a:solidFill>
                  <a:schemeClr val="accent6">
                    <a:lumMod val="75000"/>
                  </a:schemeClr>
                </a:solidFill>
              </a:rPr>
              <a:t>vein</a:t>
            </a:r>
            <a:r>
              <a:rPr lang="de-CH" sz="18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de-CH" sz="1800" dirty="0"/>
              <a:t>The internal cerebral </a:t>
            </a:r>
            <a:r>
              <a:rPr lang="de-CH" sz="1800" dirty="0" err="1"/>
              <a:t>vein</a:t>
            </a:r>
            <a:r>
              <a:rPr lang="de-CH" sz="1800" dirty="0"/>
              <a:t> </a:t>
            </a:r>
            <a:r>
              <a:rPr lang="de-CH" sz="1800" dirty="0" err="1"/>
              <a:t>originates</a:t>
            </a:r>
            <a:r>
              <a:rPr lang="de-CH" sz="1800" dirty="0"/>
              <a:t> </a:t>
            </a:r>
            <a:r>
              <a:rPr lang="de-CH" sz="1800" dirty="0" err="1"/>
              <a:t>around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foramen</a:t>
            </a:r>
            <a:r>
              <a:rPr lang="de-CH" sz="1800" dirty="0"/>
              <a:t> </a:t>
            </a:r>
            <a:r>
              <a:rPr lang="de-CH" sz="1800" dirty="0" err="1"/>
              <a:t>of</a:t>
            </a:r>
            <a:r>
              <a:rPr lang="de-CH" sz="1800" dirty="0"/>
              <a:t> Monro and </a:t>
            </a:r>
            <a:r>
              <a:rPr lang="de-CH" sz="1800" dirty="0" err="1"/>
              <a:t>is</a:t>
            </a:r>
            <a:r>
              <a:rPr lang="de-CH" sz="1800" dirty="0"/>
              <a:t> </a:t>
            </a:r>
            <a:r>
              <a:rPr lang="de-CH" sz="1800" dirty="0" err="1"/>
              <a:t>formed</a:t>
            </a:r>
            <a:r>
              <a:rPr lang="de-CH" sz="1800" dirty="0"/>
              <a:t> </a:t>
            </a:r>
            <a:r>
              <a:rPr lang="de-CH" sz="1800" dirty="0" err="1"/>
              <a:t>by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union</a:t>
            </a:r>
            <a:r>
              <a:rPr lang="de-CH" sz="1800" dirty="0"/>
              <a:t> </a:t>
            </a:r>
            <a:r>
              <a:rPr lang="de-CH" sz="1800" dirty="0" err="1"/>
              <a:t>of</a:t>
            </a:r>
            <a:r>
              <a:rPr lang="de-CH" sz="1800" dirty="0"/>
              <a:t> </a:t>
            </a:r>
            <a:r>
              <a:rPr lang="de-CH" sz="1800" dirty="0" err="1"/>
              <a:t>two</a:t>
            </a:r>
            <a:r>
              <a:rPr lang="de-CH" sz="1800" dirty="0"/>
              <a:t> </a:t>
            </a:r>
            <a:r>
              <a:rPr lang="de-CH" sz="1800" dirty="0" err="1"/>
              <a:t>veins</a:t>
            </a:r>
            <a:r>
              <a:rPr lang="de-CH" sz="1800" dirty="0"/>
              <a:t>: </a:t>
            </a:r>
            <a:r>
              <a:rPr lang="de-CH" sz="1800" dirty="0" err="1"/>
              <a:t>the</a:t>
            </a:r>
            <a:r>
              <a:rPr lang="de-CH" sz="1800" dirty="0"/>
              <a:t> superior </a:t>
            </a:r>
            <a:r>
              <a:rPr lang="de-CH" sz="1800" dirty="0" err="1"/>
              <a:t>thalamocerebral</a:t>
            </a:r>
            <a:r>
              <a:rPr lang="de-CH" sz="1800" dirty="0"/>
              <a:t> </a:t>
            </a:r>
            <a:r>
              <a:rPr lang="de-CH" sz="1800" dirty="0" err="1"/>
              <a:t>veins</a:t>
            </a:r>
            <a:r>
              <a:rPr lang="de-CH" sz="1800" dirty="0"/>
              <a:t> and </a:t>
            </a:r>
            <a:r>
              <a:rPr lang="de-CH" sz="1800" dirty="0" err="1"/>
              <a:t>the</a:t>
            </a:r>
            <a:r>
              <a:rPr lang="de-CH" sz="1800" dirty="0"/>
              <a:t> superior </a:t>
            </a:r>
            <a:r>
              <a:rPr lang="de-CH" sz="1800" dirty="0" err="1"/>
              <a:t>choroidal</a:t>
            </a:r>
            <a:r>
              <a:rPr lang="de-CH" sz="1800" dirty="0"/>
              <a:t> </a:t>
            </a:r>
            <a:r>
              <a:rPr lang="de-CH" sz="1800" dirty="0" err="1"/>
              <a:t>vein</a:t>
            </a:r>
            <a:r>
              <a:rPr lang="de-CH" sz="1800" dirty="0"/>
              <a:t>. The internal cerebral </a:t>
            </a:r>
            <a:r>
              <a:rPr lang="de-CH" sz="1800" dirty="0" err="1"/>
              <a:t>vein</a:t>
            </a:r>
            <a:r>
              <a:rPr lang="de-CH" sz="1800" dirty="0"/>
              <a:t> </a:t>
            </a:r>
            <a:r>
              <a:rPr lang="de-CH" sz="1800" dirty="0" err="1"/>
              <a:t>is</a:t>
            </a:r>
            <a:r>
              <a:rPr lang="de-CH" sz="1800" dirty="0"/>
              <a:t> </a:t>
            </a:r>
            <a:r>
              <a:rPr lang="de-CH" sz="1800" dirty="0" err="1"/>
              <a:t>closely</a:t>
            </a:r>
            <a:r>
              <a:rPr lang="de-CH" sz="1800" dirty="0"/>
              <a:t> </a:t>
            </a:r>
            <a:r>
              <a:rPr lang="de-CH" sz="1800" dirty="0" err="1"/>
              <a:t>related</a:t>
            </a:r>
            <a:r>
              <a:rPr lang="de-CH" sz="1800" dirty="0"/>
              <a:t> </a:t>
            </a:r>
            <a:r>
              <a:rPr lang="de-CH" sz="1800" dirty="0" err="1"/>
              <a:t>to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thalamus</a:t>
            </a:r>
            <a:r>
              <a:rPr lang="de-CH" sz="1800" dirty="0"/>
              <a:t> and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choroid</a:t>
            </a:r>
            <a:r>
              <a:rPr lang="de-CH" sz="1800" dirty="0"/>
              <a:t> </a:t>
            </a:r>
            <a:r>
              <a:rPr lang="de-CH" sz="1800" dirty="0" err="1"/>
              <a:t>plexuses</a:t>
            </a:r>
            <a:r>
              <a:rPr lang="de-CH" sz="1800" dirty="0"/>
              <a:t> </a:t>
            </a:r>
            <a:r>
              <a:rPr lang="de-CH" sz="1800" dirty="0" err="1"/>
              <a:t>of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lateral and </a:t>
            </a:r>
            <a:r>
              <a:rPr lang="de-CH" sz="1800" dirty="0" err="1"/>
              <a:t>third</a:t>
            </a:r>
            <a:r>
              <a:rPr lang="de-CH" sz="1800" dirty="0"/>
              <a:t> </a:t>
            </a:r>
            <a:r>
              <a:rPr lang="de-CH" sz="1800" dirty="0" err="1"/>
              <a:t>ventricles</a:t>
            </a:r>
            <a:r>
              <a:rPr lang="de-CH" sz="1800" dirty="0"/>
              <a:t>.</a:t>
            </a:r>
          </a:p>
          <a:p>
            <a:pPr algn="just"/>
            <a:r>
              <a:rPr lang="de-CH" sz="1800" dirty="0"/>
              <a:t>The </a:t>
            </a:r>
            <a:r>
              <a:rPr lang="de-CH" sz="1800" dirty="0" err="1"/>
              <a:t>second</a:t>
            </a:r>
            <a:r>
              <a:rPr lang="de-CH" sz="1800" dirty="0"/>
              <a:t> </a:t>
            </a:r>
            <a:r>
              <a:rPr lang="de-CH" sz="1800" dirty="0" err="1"/>
              <a:t>major</a:t>
            </a:r>
            <a:r>
              <a:rPr lang="de-CH" sz="1800" dirty="0"/>
              <a:t> </a:t>
            </a:r>
            <a:r>
              <a:rPr lang="de-CH" sz="1800" dirty="0" err="1"/>
              <a:t>tributary</a:t>
            </a:r>
            <a:r>
              <a:rPr lang="de-CH" sz="1800" dirty="0"/>
              <a:t> </a:t>
            </a:r>
            <a:r>
              <a:rPr lang="de-CH" sz="1800" dirty="0" err="1"/>
              <a:t>is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 </a:t>
            </a:r>
            <a:r>
              <a:rPr lang="de-CH" sz="1800" dirty="0">
                <a:solidFill>
                  <a:schemeClr val="tx1"/>
                </a:solidFill>
              </a:rPr>
              <a:t>basal </a:t>
            </a:r>
            <a:r>
              <a:rPr lang="de-CH" sz="1800" dirty="0" err="1">
                <a:solidFill>
                  <a:schemeClr val="tx1"/>
                </a:solidFill>
              </a:rPr>
              <a:t>vein,running</a:t>
            </a:r>
            <a:r>
              <a:rPr lang="de-CH" sz="1800" dirty="0">
                <a:solidFill>
                  <a:schemeClr val="tx1"/>
                </a:solidFill>
              </a:rPr>
              <a:t> </a:t>
            </a:r>
            <a:r>
              <a:rPr lang="de-CH" sz="1800" dirty="0" err="1">
                <a:solidFill>
                  <a:schemeClr val="tx1"/>
                </a:solidFill>
              </a:rPr>
              <a:t>posteriorly</a:t>
            </a:r>
            <a:r>
              <a:rPr lang="de-CH" sz="1800" dirty="0">
                <a:solidFill>
                  <a:schemeClr val="tx1"/>
                </a:solidFill>
              </a:rPr>
              <a:t> and </a:t>
            </a:r>
            <a:r>
              <a:rPr lang="de-CH" sz="1800" dirty="0" err="1">
                <a:solidFill>
                  <a:schemeClr val="tx1"/>
                </a:solidFill>
              </a:rPr>
              <a:t>is</a:t>
            </a:r>
            <a:r>
              <a:rPr lang="de-CH" sz="1800" dirty="0">
                <a:solidFill>
                  <a:schemeClr val="tx1"/>
                </a:solidFill>
              </a:rPr>
              <a:t> </a:t>
            </a:r>
            <a:r>
              <a:rPr lang="de-CH" sz="1800" dirty="0" err="1">
                <a:solidFill>
                  <a:schemeClr val="tx1"/>
                </a:solidFill>
              </a:rPr>
              <a:t>closely</a:t>
            </a:r>
            <a:r>
              <a:rPr lang="de-CH" sz="1800" dirty="0">
                <a:solidFill>
                  <a:schemeClr val="tx1"/>
                </a:solidFill>
              </a:rPr>
              <a:t> </a:t>
            </a:r>
            <a:r>
              <a:rPr lang="de-CH" sz="1800" dirty="0" err="1">
                <a:solidFill>
                  <a:schemeClr val="tx1"/>
                </a:solidFill>
              </a:rPr>
              <a:t>related</a:t>
            </a:r>
            <a:r>
              <a:rPr lang="de-CH" sz="1800" dirty="0">
                <a:solidFill>
                  <a:schemeClr val="tx1"/>
                </a:solidFill>
              </a:rPr>
              <a:t> </a:t>
            </a:r>
            <a:r>
              <a:rPr lang="de-CH" sz="1800" dirty="0" err="1">
                <a:solidFill>
                  <a:schemeClr val="tx1"/>
                </a:solidFill>
              </a:rPr>
              <a:t>to</a:t>
            </a:r>
            <a:r>
              <a:rPr lang="de-CH" sz="1800" dirty="0">
                <a:solidFill>
                  <a:schemeClr val="tx1"/>
                </a:solidFill>
              </a:rPr>
              <a:t> </a:t>
            </a:r>
            <a:r>
              <a:rPr lang="de-CH" sz="1800" dirty="0" err="1">
                <a:solidFill>
                  <a:schemeClr val="tx1"/>
                </a:solidFill>
              </a:rPr>
              <a:t>the</a:t>
            </a:r>
            <a:r>
              <a:rPr lang="de-CH" sz="1800" dirty="0">
                <a:solidFill>
                  <a:schemeClr val="tx1"/>
                </a:solidFill>
              </a:rPr>
              <a:t> </a:t>
            </a:r>
            <a:r>
              <a:rPr lang="de-CH" sz="1800" dirty="0" err="1">
                <a:solidFill>
                  <a:schemeClr val="tx1"/>
                </a:solidFill>
              </a:rPr>
              <a:t>midbrain</a:t>
            </a:r>
            <a:r>
              <a:rPr lang="de-CH" sz="1800" dirty="0">
                <a:solidFill>
                  <a:schemeClr val="tx1"/>
                </a:solidFill>
              </a:rPr>
              <a:t> </a:t>
            </a:r>
            <a:r>
              <a:rPr lang="de-CH" sz="1800" dirty="0" err="1"/>
              <a:t>structures</a:t>
            </a:r>
            <a:r>
              <a:rPr lang="de-CH" sz="1800" dirty="0"/>
              <a:t>. </a:t>
            </a:r>
            <a:r>
              <a:rPr lang="de-CH" sz="1800" dirty="0" err="1"/>
              <a:t>It</a:t>
            </a:r>
            <a:r>
              <a:rPr lang="de-CH" sz="1800" dirty="0"/>
              <a:t> </a:t>
            </a:r>
            <a:r>
              <a:rPr lang="de-CH" sz="1800" dirty="0" err="1">
                <a:solidFill>
                  <a:schemeClr val="tx1"/>
                </a:solidFill>
              </a:rPr>
              <a:t>has</a:t>
            </a:r>
            <a:r>
              <a:rPr lang="de-CH" sz="1800" dirty="0">
                <a:solidFill>
                  <a:schemeClr val="tx1"/>
                </a:solidFill>
              </a:rPr>
              <a:t> </a:t>
            </a:r>
            <a:r>
              <a:rPr lang="de-CH" sz="1800" dirty="0" err="1">
                <a:solidFill>
                  <a:schemeClr val="tx1"/>
                </a:solidFill>
              </a:rPr>
              <a:t>four</a:t>
            </a:r>
            <a:r>
              <a:rPr lang="de-CH" sz="1800" dirty="0">
                <a:solidFill>
                  <a:schemeClr val="tx1"/>
                </a:solidFill>
              </a:rPr>
              <a:t> </a:t>
            </a:r>
            <a:r>
              <a:rPr lang="de-CH" sz="1800" dirty="0" err="1">
                <a:solidFill>
                  <a:schemeClr val="tx1"/>
                </a:solidFill>
              </a:rPr>
              <a:t>main</a:t>
            </a:r>
            <a:r>
              <a:rPr lang="de-CH" sz="1800" dirty="0">
                <a:solidFill>
                  <a:schemeClr val="tx1"/>
                </a:solidFill>
              </a:rPr>
              <a:t> </a:t>
            </a:r>
            <a:r>
              <a:rPr lang="de-CH" sz="1800" dirty="0" err="1">
                <a:solidFill>
                  <a:schemeClr val="tx1"/>
                </a:solidFill>
              </a:rPr>
              <a:t>tributaries</a:t>
            </a:r>
            <a:r>
              <a:rPr lang="de-CH" sz="1800" dirty="0">
                <a:solidFill>
                  <a:schemeClr val="tx1"/>
                </a:solidFill>
              </a:rPr>
              <a:t>: </a:t>
            </a:r>
            <a:r>
              <a:rPr lang="de-CH" sz="1800" dirty="0" err="1">
                <a:solidFill>
                  <a:schemeClr val="tx1"/>
                </a:solidFill>
              </a:rPr>
              <a:t>the</a:t>
            </a:r>
            <a:r>
              <a:rPr lang="de-CH" sz="1800" dirty="0">
                <a:solidFill>
                  <a:schemeClr val="tx1"/>
                </a:solidFill>
              </a:rPr>
              <a:t> anterior and </a:t>
            </a:r>
            <a:r>
              <a:rPr lang="de-CH" sz="1800" dirty="0" err="1">
                <a:solidFill>
                  <a:schemeClr val="tx1"/>
                </a:solidFill>
              </a:rPr>
              <a:t>deep</a:t>
            </a:r>
            <a:r>
              <a:rPr lang="de-CH" sz="1800" dirty="0">
                <a:solidFill>
                  <a:schemeClr val="tx1"/>
                </a:solidFill>
              </a:rPr>
              <a:t> </a:t>
            </a:r>
            <a:r>
              <a:rPr lang="de-CH" sz="1800" dirty="0" err="1">
                <a:solidFill>
                  <a:schemeClr val="tx1"/>
                </a:solidFill>
              </a:rPr>
              <a:t>middle</a:t>
            </a:r>
            <a:r>
              <a:rPr lang="de-CH" sz="1800" dirty="0">
                <a:solidFill>
                  <a:schemeClr val="tx1"/>
                </a:solidFill>
              </a:rPr>
              <a:t> cerebral </a:t>
            </a:r>
            <a:r>
              <a:rPr lang="de-CH" sz="1800" dirty="0" err="1">
                <a:solidFill>
                  <a:schemeClr val="tx1"/>
                </a:solidFill>
              </a:rPr>
              <a:t>vein</a:t>
            </a:r>
            <a:r>
              <a:rPr lang="de-CH" sz="1800" dirty="0">
                <a:solidFill>
                  <a:schemeClr val="tx1"/>
                </a:solidFill>
              </a:rPr>
              <a:t>, </a:t>
            </a:r>
            <a:r>
              <a:rPr lang="de-CH" sz="1800" dirty="0" err="1">
                <a:solidFill>
                  <a:schemeClr val="tx1"/>
                </a:solidFill>
              </a:rPr>
              <a:t>the</a:t>
            </a:r>
            <a:r>
              <a:rPr lang="de-CH" sz="1800" dirty="0">
                <a:solidFill>
                  <a:schemeClr val="tx1"/>
                </a:solidFill>
              </a:rPr>
              <a:t> inferior </a:t>
            </a:r>
            <a:r>
              <a:rPr lang="de-CH" sz="1800" dirty="0" err="1">
                <a:solidFill>
                  <a:schemeClr val="tx1"/>
                </a:solidFill>
              </a:rPr>
              <a:t>thalamostriate</a:t>
            </a:r>
            <a:r>
              <a:rPr lang="de-CH" sz="1800" dirty="0">
                <a:solidFill>
                  <a:schemeClr val="tx1"/>
                </a:solidFill>
              </a:rPr>
              <a:t> </a:t>
            </a:r>
            <a:r>
              <a:rPr lang="de-CH" sz="1800" dirty="0" err="1">
                <a:solidFill>
                  <a:schemeClr val="tx1"/>
                </a:solidFill>
              </a:rPr>
              <a:t>veins</a:t>
            </a:r>
            <a:r>
              <a:rPr lang="de-CH" sz="1800" dirty="0">
                <a:solidFill>
                  <a:schemeClr val="tx1"/>
                </a:solidFill>
              </a:rPr>
              <a:t> and </a:t>
            </a:r>
            <a:r>
              <a:rPr lang="de-CH" sz="1800" dirty="0" err="1">
                <a:solidFill>
                  <a:schemeClr val="tx1"/>
                </a:solidFill>
              </a:rPr>
              <a:t>the</a:t>
            </a:r>
            <a:r>
              <a:rPr lang="de-CH" sz="1800" dirty="0">
                <a:solidFill>
                  <a:schemeClr val="tx1"/>
                </a:solidFill>
              </a:rPr>
              <a:t> inferior </a:t>
            </a:r>
            <a:r>
              <a:rPr lang="de-CH" sz="1800" dirty="0" err="1">
                <a:solidFill>
                  <a:schemeClr val="tx1"/>
                </a:solidFill>
              </a:rPr>
              <a:t>choroidal</a:t>
            </a:r>
            <a:r>
              <a:rPr lang="de-CH" sz="1800" dirty="0">
                <a:solidFill>
                  <a:schemeClr val="tx1"/>
                </a:solidFill>
              </a:rPr>
              <a:t> </a:t>
            </a:r>
            <a:r>
              <a:rPr lang="de-CH" sz="1800" dirty="0" err="1">
                <a:solidFill>
                  <a:schemeClr val="tx1"/>
                </a:solidFill>
              </a:rPr>
              <a:t>vein</a:t>
            </a:r>
            <a:r>
              <a:rPr lang="de-CH" sz="18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de-CH" sz="1800" dirty="0" err="1"/>
              <a:t>Before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great</a:t>
            </a:r>
            <a:r>
              <a:rPr lang="de-CH" sz="1800" dirty="0"/>
              <a:t> cerebral </a:t>
            </a:r>
            <a:r>
              <a:rPr lang="de-CH" sz="1800" dirty="0" err="1"/>
              <a:t>vein</a:t>
            </a:r>
            <a:r>
              <a:rPr lang="de-CH" sz="1800" dirty="0"/>
              <a:t> </a:t>
            </a:r>
            <a:r>
              <a:rPr lang="de-CH" sz="1800" dirty="0" err="1"/>
              <a:t>terminates</a:t>
            </a:r>
            <a:r>
              <a:rPr lang="de-CH" sz="1800" dirty="0"/>
              <a:t> </a:t>
            </a:r>
            <a:r>
              <a:rPr lang="de-CH" sz="1800" dirty="0" err="1"/>
              <a:t>it</a:t>
            </a:r>
            <a:r>
              <a:rPr lang="de-CH" sz="1800" dirty="0"/>
              <a:t> </a:t>
            </a:r>
            <a:r>
              <a:rPr lang="de-CH" sz="1800" dirty="0" err="1"/>
              <a:t>receives</a:t>
            </a:r>
            <a:r>
              <a:rPr lang="de-CH" sz="1800" dirty="0"/>
              <a:t> </a:t>
            </a:r>
            <a:r>
              <a:rPr lang="de-CH" sz="1800" dirty="0" err="1"/>
              <a:t>tributaries</a:t>
            </a:r>
            <a:r>
              <a:rPr lang="de-CH" sz="1800" dirty="0"/>
              <a:t> </a:t>
            </a:r>
            <a:r>
              <a:rPr lang="de-CH" sz="1800" dirty="0" err="1"/>
              <a:t>which</a:t>
            </a:r>
            <a:r>
              <a:rPr lang="de-CH" sz="1800" dirty="0"/>
              <a:t> </a:t>
            </a:r>
            <a:r>
              <a:rPr lang="de-CH" sz="1800" dirty="0" err="1"/>
              <a:t>include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posterior</a:t>
            </a:r>
            <a:r>
              <a:rPr lang="de-CH" sz="1800" dirty="0"/>
              <a:t> </a:t>
            </a:r>
            <a:r>
              <a:rPr lang="de-CH" sz="1800" dirty="0" err="1"/>
              <a:t>vein</a:t>
            </a:r>
            <a:r>
              <a:rPr lang="de-CH" sz="1800" dirty="0"/>
              <a:t> </a:t>
            </a:r>
            <a:r>
              <a:rPr lang="de-CH" sz="1800" dirty="0" err="1"/>
              <a:t>of</a:t>
            </a:r>
            <a:r>
              <a:rPr lang="de-CH" sz="1800" dirty="0"/>
              <a:t> </a:t>
            </a:r>
            <a:r>
              <a:rPr lang="de-CH" sz="1800" dirty="0" err="1"/>
              <a:t>corpus</a:t>
            </a:r>
            <a:r>
              <a:rPr lang="de-CH" sz="1800" dirty="0"/>
              <a:t> callosum, </a:t>
            </a:r>
            <a:r>
              <a:rPr lang="de-CH" sz="1800" dirty="0" err="1"/>
              <a:t>the</a:t>
            </a:r>
            <a:r>
              <a:rPr lang="de-CH" sz="1800" dirty="0"/>
              <a:t> lateral </a:t>
            </a:r>
            <a:r>
              <a:rPr lang="de-CH" sz="1800" dirty="0" err="1"/>
              <a:t>direct</a:t>
            </a:r>
            <a:r>
              <a:rPr lang="de-CH" sz="1800" dirty="0"/>
              <a:t> cerebral </a:t>
            </a:r>
            <a:r>
              <a:rPr lang="de-CH" sz="1800" dirty="0" err="1"/>
              <a:t>veins</a:t>
            </a:r>
            <a:r>
              <a:rPr lang="de-CH" sz="1800" dirty="0"/>
              <a:t> and </a:t>
            </a:r>
            <a:r>
              <a:rPr lang="de-CH" sz="1800" dirty="0" err="1"/>
              <a:t>the</a:t>
            </a:r>
            <a:r>
              <a:rPr lang="de-CH" sz="1800" dirty="0"/>
              <a:t> superior </a:t>
            </a:r>
            <a:r>
              <a:rPr lang="de-CH" sz="1800" dirty="0" err="1"/>
              <a:t>thalamostriate</a:t>
            </a:r>
            <a:r>
              <a:rPr lang="de-CH" sz="1800" dirty="0"/>
              <a:t> </a:t>
            </a:r>
            <a:r>
              <a:rPr lang="de-CH" sz="1800" dirty="0" err="1"/>
              <a:t>vein</a:t>
            </a:r>
            <a:r>
              <a:rPr lang="de-CH" sz="1800" dirty="0"/>
              <a:t>, </a:t>
            </a:r>
            <a:r>
              <a:rPr lang="de-CH" sz="1800" dirty="0" err="1"/>
              <a:t>joined</a:t>
            </a:r>
            <a:r>
              <a:rPr lang="de-CH" sz="1800" dirty="0"/>
              <a:t> </a:t>
            </a:r>
            <a:r>
              <a:rPr lang="de-CH" sz="1800" dirty="0" err="1"/>
              <a:t>by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inferior </a:t>
            </a:r>
            <a:r>
              <a:rPr lang="de-CH" sz="1800" dirty="0" err="1"/>
              <a:t>sigmoid</a:t>
            </a:r>
            <a:r>
              <a:rPr lang="de-CH" sz="1800" dirty="0"/>
              <a:t> </a:t>
            </a:r>
            <a:r>
              <a:rPr lang="de-CH" sz="1800" dirty="0" err="1"/>
              <a:t>sinus</a:t>
            </a:r>
            <a:r>
              <a:rPr lang="de-CH" sz="1800" dirty="0"/>
              <a:t> and </a:t>
            </a:r>
            <a:r>
              <a:rPr lang="de-CH" sz="1800" dirty="0" err="1"/>
              <a:t>terminates</a:t>
            </a:r>
            <a:r>
              <a:rPr lang="de-CH" sz="1800" dirty="0"/>
              <a:t> </a:t>
            </a:r>
            <a:r>
              <a:rPr lang="de-CH" sz="1800" dirty="0" err="1"/>
              <a:t>as</a:t>
            </a:r>
            <a:r>
              <a:rPr lang="de-CH" sz="1800" dirty="0"/>
              <a:t> </a:t>
            </a:r>
            <a:r>
              <a:rPr lang="de-CH" sz="1800" dirty="0" err="1"/>
              <a:t>it</a:t>
            </a:r>
            <a:r>
              <a:rPr lang="de-CH" sz="1800" dirty="0"/>
              <a:t> </a:t>
            </a:r>
            <a:r>
              <a:rPr lang="de-CH" sz="1800" dirty="0" err="1"/>
              <a:t>anastomoses</a:t>
            </a:r>
            <a:r>
              <a:rPr lang="de-CH" sz="1800" dirty="0"/>
              <a:t> </a:t>
            </a:r>
            <a:r>
              <a:rPr lang="de-CH" sz="1800" dirty="0" err="1"/>
              <a:t>with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straight</a:t>
            </a:r>
            <a:r>
              <a:rPr lang="de-CH" sz="1800" dirty="0"/>
              <a:t> </a:t>
            </a:r>
            <a:r>
              <a:rPr lang="de-CH" sz="1800" dirty="0" err="1"/>
              <a:t>sinus</a:t>
            </a:r>
            <a:r>
              <a:rPr lang="de-CH" sz="1800" dirty="0"/>
              <a:t> at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junction</a:t>
            </a:r>
            <a:r>
              <a:rPr lang="de-CH" sz="1800" dirty="0"/>
              <a:t> </a:t>
            </a:r>
            <a:r>
              <a:rPr lang="de-CH" sz="1800" dirty="0" err="1"/>
              <a:t>between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falx</a:t>
            </a:r>
            <a:r>
              <a:rPr lang="de-CH" sz="1800" dirty="0"/>
              <a:t> cerebri and </a:t>
            </a:r>
            <a:r>
              <a:rPr lang="de-CH" sz="1800" dirty="0" err="1"/>
              <a:t>tentorium</a:t>
            </a:r>
            <a:r>
              <a:rPr lang="de-CH" sz="1800" dirty="0"/>
              <a:t> </a:t>
            </a:r>
            <a:r>
              <a:rPr lang="de-CH" sz="1800" dirty="0" err="1"/>
              <a:t>cerebelli</a:t>
            </a:r>
            <a:r>
              <a:rPr lang="de-CH" sz="1800" dirty="0"/>
              <a:t>.</a:t>
            </a:r>
            <a:endParaRPr lang="el-GR" sz="1800" dirty="0"/>
          </a:p>
        </p:txBody>
      </p:sp>
      <p:pic>
        <p:nvPicPr>
          <p:cNvPr id="12292" name="Picture 4" descr="undefined">
            <a:extLst>
              <a:ext uri="{FF2B5EF4-FFF2-40B4-BE49-F238E27FC236}">
                <a16:creationId xmlns:a16="http://schemas.microsoft.com/office/drawing/2014/main" id="{2624A646-C0CE-B5A6-07AF-5BE6839F2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316" y="1238490"/>
            <a:ext cx="5478684" cy="561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4108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04BA1B9-B8B8-9E7F-E09D-F1387AF6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04172"/>
            <a:ext cx="5953246" cy="2067528"/>
          </a:xfrm>
        </p:spPr>
        <p:txBody>
          <a:bodyPr>
            <a:normAutofit/>
          </a:bodyPr>
          <a:lstStyle/>
          <a:p>
            <a:pPr algn="ctr"/>
            <a:r>
              <a:rPr lang="de-CH" sz="3200" b="1" dirty="0" err="1">
                <a:solidFill>
                  <a:schemeClr val="accent6">
                    <a:lumMod val="50000"/>
                  </a:schemeClr>
                </a:solidFill>
              </a:rPr>
              <a:t>Veins</a:t>
            </a:r>
            <a:r>
              <a:rPr lang="de-CH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3200" b="1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de-CH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32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3200" b="1" dirty="0" err="1">
                <a:solidFill>
                  <a:schemeClr val="accent6">
                    <a:lumMod val="50000"/>
                  </a:schemeClr>
                </a:solidFill>
              </a:rPr>
              <a:t>brainstem</a:t>
            </a:r>
            <a:r>
              <a:rPr lang="de-CH" sz="3200" b="1" dirty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de-CH" sz="3200" b="1" dirty="0" err="1">
                <a:solidFill>
                  <a:schemeClr val="accent6">
                    <a:lumMod val="50000"/>
                  </a:schemeClr>
                </a:solidFill>
              </a:rPr>
              <a:t>cerebellum</a:t>
            </a:r>
            <a:r>
              <a:rPr lang="de-CH" sz="3200" b="1" dirty="0">
                <a:solidFill>
                  <a:schemeClr val="accent6">
                    <a:lumMod val="50000"/>
                  </a:schemeClr>
                </a:solidFill>
              </a:rPr>
              <a:t>: Inferior </a:t>
            </a:r>
            <a:r>
              <a:rPr lang="de-CH" sz="3200" b="1" dirty="0" err="1">
                <a:solidFill>
                  <a:schemeClr val="accent6">
                    <a:lumMod val="50000"/>
                  </a:schemeClr>
                </a:solidFill>
              </a:rPr>
              <a:t>view</a:t>
            </a:r>
            <a:endParaRPr lang="el-GR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6777122-E5F7-F39B-D421-3135A1AE6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92" y="104172"/>
            <a:ext cx="6065134" cy="6753828"/>
          </a:xfrm>
        </p:spPr>
        <p:txBody>
          <a:bodyPr>
            <a:noAutofit/>
          </a:bodyPr>
          <a:lstStyle/>
          <a:p>
            <a:pPr algn="just"/>
            <a:r>
              <a:rPr lang="de-CH" dirty="0" err="1"/>
              <a:t>Venous</a:t>
            </a:r>
            <a:r>
              <a:rPr lang="de-CH" dirty="0"/>
              <a:t> </a:t>
            </a:r>
            <a:r>
              <a:rPr lang="de-CH" dirty="0" err="1"/>
              <a:t>drainage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cerebellum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achieved</a:t>
            </a:r>
            <a:r>
              <a:rPr lang="de-CH" dirty="0"/>
              <a:t> </a:t>
            </a:r>
            <a:r>
              <a:rPr lang="de-CH" dirty="0" err="1"/>
              <a:t>through</a:t>
            </a:r>
            <a:r>
              <a:rPr lang="de-CH" dirty="0"/>
              <a:t> </a:t>
            </a:r>
            <a:r>
              <a:rPr lang="de-CH" b="1" u="sng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b="1" u="sng" dirty="0">
                <a:solidFill>
                  <a:schemeClr val="accent6">
                    <a:lumMod val="50000"/>
                  </a:schemeClr>
                </a:solidFill>
              </a:rPr>
              <a:t> superior and inferior </a:t>
            </a:r>
            <a:r>
              <a:rPr lang="de-CH" b="1" u="sng" dirty="0" err="1">
                <a:solidFill>
                  <a:schemeClr val="accent6">
                    <a:lumMod val="50000"/>
                  </a:schemeClr>
                </a:solidFill>
              </a:rPr>
              <a:t>cerebellar</a:t>
            </a:r>
            <a:r>
              <a:rPr lang="de-CH" b="1" u="sng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u="sng" dirty="0" err="1">
                <a:solidFill>
                  <a:schemeClr val="accent6">
                    <a:lumMod val="50000"/>
                  </a:schemeClr>
                </a:solidFill>
              </a:rPr>
              <a:t>veins</a:t>
            </a:r>
            <a:r>
              <a:rPr lang="de-CH" b="1" u="sng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de-CH" b="1" u="sng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b="1" u="sng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u="sng" dirty="0" err="1">
                <a:solidFill>
                  <a:schemeClr val="accent6">
                    <a:lumMod val="50000"/>
                  </a:schemeClr>
                </a:solidFill>
              </a:rPr>
              <a:t>cerebellar</a:t>
            </a:r>
            <a:r>
              <a:rPr lang="de-CH" b="1" u="sng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u="sng" dirty="0" err="1">
                <a:solidFill>
                  <a:schemeClr val="accent6">
                    <a:lumMod val="50000"/>
                  </a:schemeClr>
                </a:solidFill>
              </a:rPr>
              <a:t>vein</a:t>
            </a:r>
            <a:r>
              <a:rPr lang="de-CH" b="1" u="sng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de-CH" b="1" u="sng" dirty="0" err="1">
                <a:solidFill>
                  <a:schemeClr val="accent6">
                    <a:lumMod val="50000"/>
                  </a:schemeClr>
                </a:solidFill>
              </a:rPr>
              <a:t>precentral</a:t>
            </a:r>
            <a:r>
              <a:rPr lang="de-CH" b="1" u="sng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u="sng" dirty="0" err="1">
                <a:solidFill>
                  <a:schemeClr val="accent6">
                    <a:lumMod val="50000"/>
                  </a:schemeClr>
                </a:solidFill>
              </a:rPr>
              <a:t>cerebellar</a:t>
            </a:r>
            <a:r>
              <a:rPr lang="de-CH" b="1" u="sng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u="sng" dirty="0" err="1">
                <a:solidFill>
                  <a:schemeClr val="accent6">
                    <a:lumMod val="50000"/>
                  </a:schemeClr>
                </a:solidFill>
              </a:rPr>
              <a:t>vein</a:t>
            </a:r>
            <a:r>
              <a:rPr lang="de-CH" b="1" u="sng" dirty="0">
                <a:solidFill>
                  <a:schemeClr val="accent6">
                    <a:lumMod val="50000"/>
                  </a:schemeClr>
                </a:solidFill>
              </a:rPr>
              <a:t>) and </a:t>
            </a:r>
            <a:r>
              <a:rPr lang="de-CH" b="1" u="sng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b="1" u="sng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u="sng" dirty="0" err="1">
                <a:solidFill>
                  <a:schemeClr val="accent6">
                    <a:lumMod val="50000"/>
                  </a:schemeClr>
                </a:solidFill>
              </a:rPr>
              <a:t>petrosal</a:t>
            </a:r>
            <a:r>
              <a:rPr lang="de-CH" b="1" u="sng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u="sng" dirty="0" err="1">
                <a:solidFill>
                  <a:schemeClr val="accent6">
                    <a:lumMod val="50000"/>
                  </a:schemeClr>
                </a:solidFill>
              </a:rPr>
              <a:t>vein</a:t>
            </a:r>
            <a:r>
              <a:rPr lang="de-CH" b="1" u="sng" dirty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  <a:p>
            <a:pPr algn="just"/>
            <a:r>
              <a:rPr lang="de-CH" dirty="0"/>
              <a:t>The superior </a:t>
            </a:r>
            <a:r>
              <a:rPr lang="de-CH" dirty="0" err="1"/>
              <a:t>cerebellar</a:t>
            </a:r>
            <a:r>
              <a:rPr lang="de-CH" dirty="0"/>
              <a:t> </a:t>
            </a:r>
            <a:r>
              <a:rPr lang="de-CH" dirty="0" err="1"/>
              <a:t>veins</a:t>
            </a:r>
            <a:r>
              <a:rPr lang="de-CH" dirty="0"/>
              <a:t> </a:t>
            </a:r>
            <a:r>
              <a:rPr lang="de-CH" dirty="0" err="1"/>
              <a:t>mainly</a:t>
            </a:r>
            <a:r>
              <a:rPr lang="de-CH" dirty="0"/>
              <a:t> drain </a:t>
            </a:r>
            <a:r>
              <a:rPr lang="de-CH" dirty="0" err="1"/>
              <a:t>the</a:t>
            </a:r>
            <a:r>
              <a:rPr lang="de-CH" dirty="0"/>
              <a:t> superior </a:t>
            </a:r>
            <a:r>
              <a:rPr lang="de-CH" dirty="0" err="1"/>
              <a:t>region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cerebellum</a:t>
            </a:r>
            <a:r>
              <a:rPr lang="de-CH" dirty="0"/>
              <a:t> and </a:t>
            </a:r>
            <a:r>
              <a:rPr lang="de-CH" dirty="0" err="1"/>
              <a:t>empty</a:t>
            </a:r>
            <a:r>
              <a:rPr lang="de-CH" dirty="0"/>
              <a:t> </a:t>
            </a:r>
            <a:r>
              <a:rPr lang="de-CH" dirty="0" err="1"/>
              <a:t>into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straight</a:t>
            </a:r>
            <a:r>
              <a:rPr lang="de-CH" dirty="0"/>
              <a:t> </a:t>
            </a:r>
            <a:r>
              <a:rPr lang="de-CH" dirty="0" err="1"/>
              <a:t>sinus</a:t>
            </a:r>
            <a:r>
              <a:rPr lang="de-CH" dirty="0"/>
              <a:t>,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great</a:t>
            </a:r>
            <a:r>
              <a:rPr lang="de-CH" dirty="0"/>
              <a:t> cerebral </a:t>
            </a:r>
            <a:r>
              <a:rPr lang="de-CH" dirty="0" err="1"/>
              <a:t>vein</a:t>
            </a:r>
            <a:r>
              <a:rPr lang="de-CH" dirty="0"/>
              <a:t> (</a:t>
            </a:r>
            <a:r>
              <a:rPr lang="de-CH" dirty="0" err="1"/>
              <a:t>of</a:t>
            </a:r>
            <a:r>
              <a:rPr lang="de-CH" dirty="0"/>
              <a:t> Galen),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transverse</a:t>
            </a:r>
            <a:r>
              <a:rPr lang="de-CH" dirty="0"/>
              <a:t> </a:t>
            </a:r>
            <a:r>
              <a:rPr lang="de-CH" dirty="0" err="1"/>
              <a:t>sinus</a:t>
            </a:r>
            <a:r>
              <a:rPr lang="de-CH" dirty="0"/>
              <a:t> and/</a:t>
            </a:r>
            <a:r>
              <a:rPr lang="de-CH" dirty="0" err="1"/>
              <a:t>or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inferior </a:t>
            </a:r>
            <a:r>
              <a:rPr lang="de-CH" dirty="0" err="1"/>
              <a:t>petrosal</a:t>
            </a:r>
            <a:r>
              <a:rPr lang="de-CH" dirty="0"/>
              <a:t> </a:t>
            </a:r>
            <a:r>
              <a:rPr lang="de-CH" dirty="0" err="1"/>
              <a:t>sinus</a:t>
            </a:r>
            <a:r>
              <a:rPr lang="de-CH" dirty="0"/>
              <a:t>. </a:t>
            </a:r>
            <a:r>
              <a:rPr lang="de-CH" dirty="0" err="1"/>
              <a:t>It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formed</a:t>
            </a:r>
            <a:r>
              <a:rPr lang="de-CH" dirty="0"/>
              <a:t> </a:t>
            </a:r>
            <a:r>
              <a:rPr lang="de-CH" dirty="0" err="1"/>
              <a:t>by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 inferior </a:t>
            </a:r>
            <a:r>
              <a:rPr lang="de-CH" dirty="0" err="1"/>
              <a:t>cerebellar</a:t>
            </a:r>
            <a:r>
              <a:rPr lang="de-CH" dirty="0"/>
              <a:t> </a:t>
            </a:r>
            <a:r>
              <a:rPr lang="de-CH" dirty="0" err="1"/>
              <a:t>veins</a:t>
            </a:r>
            <a:r>
              <a:rPr lang="de-CH" dirty="0"/>
              <a:t>, also </a:t>
            </a:r>
            <a:r>
              <a:rPr lang="de-CH" dirty="0" err="1"/>
              <a:t>known</a:t>
            </a:r>
            <a:r>
              <a:rPr lang="de-CH" dirty="0"/>
              <a:t> </a:t>
            </a:r>
            <a:r>
              <a:rPr lang="de-CH" dirty="0" err="1"/>
              <a:t>as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internal </a:t>
            </a:r>
            <a:r>
              <a:rPr lang="de-CH" dirty="0" err="1"/>
              <a:t>cerebellar</a:t>
            </a:r>
            <a:r>
              <a:rPr lang="de-CH" dirty="0"/>
              <a:t> </a:t>
            </a:r>
            <a:r>
              <a:rPr lang="de-CH" dirty="0" err="1"/>
              <a:t>veins</a:t>
            </a:r>
            <a:r>
              <a:rPr lang="de-CH" dirty="0"/>
              <a:t>. </a:t>
            </a:r>
            <a:r>
              <a:rPr lang="de-CH" dirty="0" err="1"/>
              <a:t>Their</a:t>
            </a:r>
            <a:r>
              <a:rPr lang="de-CH" dirty="0"/>
              <a:t> </a:t>
            </a:r>
            <a:r>
              <a:rPr lang="de-CH" dirty="0" err="1"/>
              <a:t>tributaries</a:t>
            </a:r>
            <a:r>
              <a:rPr lang="de-CH" dirty="0"/>
              <a:t> drain </a:t>
            </a:r>
            <a:r>
              <a:rPr lang="de-CH" dirty="0" err="1"/>
              <a:t>blood</a:t>
            </a:r>
            <a:r>
              <a:rPr lang="de-CH" dirty="0"/>
              <a:t> </a:t>
            </a:r>
            <a:r>
              <a:rPr lang="de-CH" dirty="0" err="1"/>
              <a:t>from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inferior </a:t>
            </a:r>
            <a:r>
              <a:rPr lang="de-CH" dirty="0" err="1"/>
              <a:t>cerebellum</a:t>
            </a:r>
            <a:r>
              <a:rPr lang="de-CH" dirty="0"/>
              <a:t> </a:t>
            </a:r>
            <a:r>
              <a:rPr lang="de-CH" dirty="0" err="1"/>
              <a:t>into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right</a:t>
            </a:r>
            <a:r>
              <a:rPr lang="de-CH" dirty="0"/>
              <a:t> and </a:t>
            </a:r>
            <a:r>
              <a:rPr lang="de-CH" dirty="0" err="1"/>
              <a:t>left</a:t>
            </a:r>
            <a:r>
              <a:rPr lang="de-CH" dirty="0"/>
              <a:t> </a:t>
            </a:r>
            <a:r>
              <a:rPr lang="de-CH" dirty="0" err="1"/>
              <a:t>sigmoid</a:t>
            </a:r>
            <a:r>
              <a:rPr lang="de-CH" dirty="0"/>
              <a:t> </a:t>
            </a:r>
            <a:r>
              <a:rPr lang="de-CH" dirty="0" err="1"/>
              <a:t>sinuses</a:t>
            </a:r>
            <a:r>
              <a:rPr lang="de-CH" dirty="0"/>
              <a:t>, </a:t>
            </a:r>
            <a:r>
              <a:rPr lang="de-CH" dirty="0" err="1"/>
              <a:t>the</a:t>
            </a:r>
            <a:r>
              <a:rPr lang="de-CH" dirty="0"/>
              <a:t> inferior </a:t>
            </a:r>
            <a:r>
              <a:rPr lang="de-CH" dirty="0" err="1"/>
              <a:t>petrosal</a:t>
            </a:r>
            <a:r>
              <a:rPr lang="de-CH" dirty="0"/>
              <a:t> </a:t>
            </a:r>
            <a:r>
              <a:rPr lang="de-CH" dirty="0" err="1"/>
              <a:t>sinus</a:t>
            </a:r>
            <a:r>
              <a:rPr lang="de-CH" dirty="0"/>
              <a:t>, </a:t>
            </a:r>
            <a:r>
              <a:rPr lang="de-CH" dirty="0" err="1"/>
              <a:t>the</a:t>
            </a:r>
            <a:r>
              <a:rPr lang="de-CH" dirty="0"/>
              <a:t> occipital and </a:t>
            </a:r>
            <a:r>
              <a:rPr lang="de-CH" dirty="0" err="1"/>
              <a:t>straight</a:t>
            </a:r>
            <a:r>
              <a:rPr lang="de-CH" dirty="0"/>
              <a:t> </a:t>
            </a:r>
            <a:r>
              <a:rPr lang="de-CH" dirty="0" err="1"/>
              <a:t>sinuses</a:t>
            </a:r>
            <a:r>
              <a:rPr lang="de-CH" dirty="0"/>
              <a:t>..</a:t>
            </a:r>
          </a:p>
          <a:p>
            <a:pPr algn="just"/>
            <a:r>
              <a:rPr lang="de-CH" dirty="0"/>
              <a:t>The </a:t>
            </a:r>
            <a:r>
              <a:rPr lang="de-CH" dirty="0" err="1"/>
              <a:t>venous</a:t>
            </a:r>
            <a:r>
              <a:rPr lang="de-CH" dirty="0"/>
              <a:t> </a:t>
            </a:r>
            <a:r>
              <a:rPr lang="de-CH" dirty="0" err="1"/>
              <a:t>drainage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brainstem</a:t>
            </a:r>
            <a:r>
              <a:rPr lang="de-CH" dirty="0"/>
              <a:t> </a:t>
            </a:r>
            <a:r>
              <a:rPr lang="de-CH" dirty="0" err="1"/>
              <a:t>involves</a:t>
            </a:r>
            <a:r>
              <a:rPr lang="de-CH" dirty="0"/>
              <a:t> a </a:t>
            </a:r>
            <a:r>
              <a:rPr lang="de-CH" dirty="0" err="1"/>
              <a:t>superficial</a:t>
            </a:r>
            <a:r>
              <a:rPr lang="de-CH" dirty="0"/>
              <a:t> </a:t>
            </a:r>
            <a:r>
              <a:rPr lang="de-CH" dirty="0" err="1"/>
              <a:t>plexus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veins</a:t>
            </a:r>
            <a:r>
              <a:rPr lang="de-CH" dirty="0"/>
              <a:t> </a:t>
            </a:r>
            <a:r>
              <a:rPr lang="de-CH" dirty="0" err="1"/>
              <a:t>which</a:t>
            </a:r>
            <a:r>
              <a:rPr lang="de-CH" dirty="0"/>
              <a:t> drain </a:t>
            </a:r>
            <a:r>
              <a:rPr lang="de-CH" dirty="0" err="1"/>
              <a:t>blood</a:t>
            </a:r>
            <a:r>
              <a:rPr lang="de-CH" dirty="0"/>
              <a:t> </a:t>
            </a:r>
            <a:r>
              <a:rPr lang="de-CH" dirty="0" err="1"/>
              <a:t>from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midbrain</a:t>
            </a:r>
            <a:r>
              <a:rPr lang="de-CH" dirty="0"/>
              <a:t>, </a:t>
            </a:r>
            <a:r>
              <a:rPr lang="de-CH" dirty="0" err="1"/>
              <a:t>pons</a:t>
            </a:r>
            <a:r>
              <a:rPr lang="de-CH" dirty="0"/>
              <a:t> and </a:t>
            </a:r>
            <a:r>
              <a:rPr lang="de-CH" dirty="0" err="1"/>
              <a:t>medulla</a:t>
            </a:r>
            <a:r>
              <a:rPr lang="de-CH" dirty="0"/>
              <a:t> </a:t>
            </a:r>
            <a:r>
              <a:rPr lang="de-CH" dirty="0" err="1"/>
              <a:t>oblongata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vertebral </a:t>
            </a:r>
            <a:r>
              <a:rPr lang="de-CH" dirty="0" err="1"/>
              <a:t>veins</a:t>
            </a:r>
            <a:r>
              <a:rPr lang="de-CH" dirty="0"/>
              <a:t>,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veins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spinal </a:t>
            </a:r>
            <a:r>
              <a:rPr lang="de-CH" dirty="0" err="1"/>
              <a:t>cord</a:t>
            </a:r>
            <a:r>
              <a:rPr lang="de-CH" dirty="0"/>
              <a:t>, and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basilar</a:t>
            </a:r>
            <a:r>
              <a:rPr lang="de-CH" dirty="0"/>
              <a:t> and inferior </a:t>
            </a:r>
            <a:r>
              <a:rPr lang="de-CH" dirty="0" err="1"/>
              <a:t>petrosal</a:t>
            </a:r>
            <a:r>
              <a:rPr lang="de-CH" dirty="0"/>
              <a:t> </a:t>
            </a:r>
            <a:r>
              <a:rPr lang="de-CH" dirty="0" err="1"/>
              <a:t>sinuses</a:t>
            </a:r>
            <a:r>
              <a:rPr lang="de-CH" dirty="0"/>
              <a:t>, </a:t>
            </a:r>
            <a:r>
              <a:rPr lang="de-CH" dirty="0" err="1"/>
              <a:t>as</a:t>
            </a:r>
            <a:r>
              <a:rPr lang="de-CH" dirty="0"/>
              <a:t> </a:t>
            </a:r>
            <a:r>
              <a:rPr lang="de-CH" dirty="0" err="1"/>
              <a:t>well</a:t>
            </a:r>
            <a:r>
              <a:rPr lang="de-CH" dirty="0"/>
              <a:t> </a:t>
            </a:r>
            <a:r>
              <a:rPr lang="de-CH" dirty="0" err="1"/>
              <a:t>as</a:t>
            </a:r>
            <a:r>
              <a:rPr lang="de-CH" dirty="0"/>
              <a:t> </a:t>
            </a:r>
            <a:r>
              <a:rPr lang="de-CH" dirty="0" err="1"/>
              <a:t>into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basal and </a:t>
            </a:r>
            <a:r>
              <a:rPr lang="de-CH" dirty="0" err="1"/>
              <a:t>great</a:t>
            </a:r>
            <a:r>
              <a:rPr lang="de-CH" dirty="0"/>
              <a:t> cerebral </a:t>
            </a:r>
            <a:r>
              <a:rPr lang="de-CH" dirty="0" err="1"/>
              <a:t>veins</a:t>
            </a:r>
            <a:r>
              <a:rPr lang="de-CH" dirty="0"/>
              <a:t>.</a:t>
            </a:r>
            <a:endParaRPr lang="el-GR" dirty="0"/>
          </a:p>
        </p:txBody>
      </p:sp>
      <p:pic>
        <p:nvPicPr>
          <p:cNvPr id="13314" name="Picture 2" descr="undefined">
            <a:extLst>
              <a:ext uri="{FF2B5EF4-FFF2-40B4-BE49-F238E27FC236}">
                <a16:creationId xmlns:a16="http://schemas.microsoft.com/office/drawing/2014/main" id="{C10EB73B-F5EE-2378-2808-BB01E8050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226" y="1284790"/>
            <a:ext cx="5802774" cy="557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2163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14300"/>
            <a:ext cx="9601200" cy="20574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External Cerebral Veins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8676" y="1690688"/>
            <a:ext cx="3794234" cy="47731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Superior Cerebral Veins</a:t>
            </a:r>
          </a:p>
          <a:p>
            <a:pPr algn="ctr"/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Pass upward over the lateral surface of the cerebral hemisphere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Empty into the superior sagittal sinus</a:t>
            </a:r>
            <a:endParaRPr lang="el-GR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4198883" y="1690688"/>
            <a:ext cx="3794234" cy="47731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Superficial Middle Cerebral Vein</a:t>
            </a:r>
          </a:p>
          <a:p>
            <a:pPr algn="ctr"/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Drains the lateral surface of the cerebral hemisphere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Runs inferiorly in the lateral sulcus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Empties into the cavernous sinus</a:t>
            </a:r>
            <a:endParaRPr lang="el-GR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8219090" y="1690688"/>
            <a:ext cx="3794234" cy="47731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400" b="1" dirty="0"/>
              <a:t>Deep Middle Cerebral Vein </a:t>
            </a:r>
            <a:r>
              <a:rPr lang="en-US" sz="2400" dirty="0"/>
              <a:t>(drains the insula)</a:t>
            </a:r>
          </a:p>
          <a:p>
            <a:pPr algn="ctr"/>
            <a:r>
              <a:rPr lang="en-US" sz="2400" b="1" dirty="0"/>
              <a:t>Anterior Cerebral Vein</a:t>
            </a:r>
          </a:p>
          <a:p>
            <a:pPr algn="ctr"/>
            <a:r>
              <a:rPr lang="en-US" sz="2400" b="1" dirty="0"/>
              <a:t>Striate vein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dirty="0"/>
              <a:t>Join to form the </a:t>
            </a:r>
          </a:p>
          <a:p>
            <a:pPr algn="ctr"/>
            <a:r>
              <a:rPr lang="en-US" sz="2400" b="1" dirty="0"/>
              <a:t>Basal Vein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dirty="0"/>
              <a:t>Joins the Great Cerebral Vein and drains into the straight sinus</a:t>
            </a:r>
          </a:p>
          <a:p>
            <a:endParaRPr lang="en-US" sz="2400" b="1" dirty="0"/>
          </a:p>
          <a:p>
            <a:pPr algn="ctr"/>
            <a:endParaRPr lang="en-US" sz="2400" b="1" dirty="0"/>
          </a:p>
        </p:txBody>
      </p:sp>
      <p:sp>
        <p:nvSpPr>
          <p:cNvPr id="10" name="Right Brace 9"/>
          <p:cNvSpPr/>
          <p:nvPr/>
        </p:nvSpPr>
        <p:spPr>
          <a:xfrm rot="5400000">
            <a:off x="9937607" y="2262428"/>
            <a:ext cx="339177" cy="2493209"/>
          </a:xfrm>
          <a:prstGeom prst="rightBrace">
            <a:avLst>
              <a:gd name="adj1" fmla="val 81509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0124459" y="4508939"/>
            <a:ext cx="0" cy="3888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0458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/>
          <a:srcRect l="8815" r="9187" b="52166"/>
          <a:stretch/>
        </p:blipFill>
        <p:spPr bwMode="auto">
          <a:xfrm>
            <a:off x="290945" y="329378"/>
            <a:ext cx="11679382" cy="61992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 6"/>
          <p:cNvSpPr/>
          <p:nvPr/>
        </p:nvSpPr>
        <p:spPr>
          <a:xfrm>
            <a:off x="7567448" y="641131"/>
            <a:ext cx="2270234" cy="557049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Oval 7"/>
          <p:cNvSpPr/>
          <p:nvPr/>
        </p:nvSpPr>
        <p:spPr>
          <a:xfrm>
            <a:off x="7278414" y="5260428"/>
            <a:ext cx="2159876" cy="70944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87095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7572" t="47961" r="4064" b="7674"/>
          <a:stretch/>
        </p:blipFill>
        <p:spPr bwMode="auto">
          <a:xfrm>
            <a:off x="238992" y="187036"/>
            <a:ext cx="11783290" cy="65254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7625254" y="5691353"/>
            <a:ext cx="1907628" cy="58332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56675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6645"/>
            <a:ext cx="9601200" cy="199505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Internal Cerebral Veins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009" y="1683327"/>
            <a:ext cx="11066318" cy="4759037"/>
          </a:xfrm>
        </p:spPr>
        <p:txBody>
          <a:bodyPr>
            <a:normAutofit/>
          </a:bodyPr>
          <a:lstStyle/>
          <a:p>
            <a:r>
              <a:rPr lang="en-US" sz="2800" dirty="0"/>
              <a:t>Formed by the union of the </a:t>
            </a:r>
            <a:r>
              <a:rPr lang="en-US" sz="2800" dirty="0" err="1">
                <a:solidFill>
                  <a:srgbClr val="0070C0"/>
                </a:solidFill>
              </a:rPr>
              <a:t>thalamostriate</a:t>
            </a:r>
            <a:r>
              <a:rPr lang="en-US" sz="2800" dirty="0">
                <a:solidFill>
                  <a:srgbClr val="0070C0"/>
                </a:solidFill>
              </a:rPr>
              <a:t> vein </a:t>
            </a:r>
            <a:r>
              <a:rPr lang="en-US" sz="2800" dirty="0"/>
              <a:t>and the </a:t>
            </a:r>
            <a:r>
              <a:rPr lang="en-US" sz="2800" dirty="0">
                <a:solidFill>
                  <a:srgbClr val="0070C0"/>
                </a:solidFill>
              </a:rPr>
              <a:t>choroid vein </a:t>
            </a:r>
            <a:r>
              <a:rPr lang="en-US" sz="2800" dirty="0"/>
              <a:t>at the interventricular foramen</a:t>
            </a:r>
          </a:p>
          <a:p>
            <a:endParaRPr lang="en-US" sz="2800" dirty="0"/>
          </a:p>
          <a:p>
            <a:r>
              <a:rPr lang="en-US" sz="2800" dirty="0"/>
              <a:t>Run in the </a:t>
            </a:r>
            <a:r>
              <a:rPr lang="en-US" sz="2800" dirty="0">
                <a:solidFill>
                  <a:srgbClr val="0070C0"/>
                </a:solidFill>
              </a:rPr>
              <a:t>tela choroidea of the third ventricle </a:t>
            </a:r>
          </a:p>
          <a:p>
            <a:endParaRPr lang="en-US" sz="2800" dirty="0"/>
          </a:p>
          <a:p>
            <a:r>
              <a:rPr lang="en-US" sz="2800" dirty="0"/>
              <a:t>Unite beneath the splenium of the corpus callosum to </a:t>
            </a:r>
            <a:r>
              <a:rPr lang="en-US" sz="2800" dirty="0">
                <a:solidFill>
                  <a:srgbClr val="0070C0"/>
                </a:solidFill>
              </a:rPr>
              <a:t>form the great cerebral vein (empties into the straight sinus)</a:t>
            </a:r>
            <a:endParaRPr lang="el-GR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7604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62765"/>
            <a:ext cx="9848385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Veins of Specific Brain Areas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70569" y="1388328"/>
            <a:ext cx="5049645" cy="260381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Midbrain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Drained by veins that open into the basal or great cerebral veins </a:t>
            </a:r>
            <a:endParaRPr lang="el-GR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543905" y="1388328"/>
            <a:ext cx="5049645" cy="260381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Medulla Oblongata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Drained by veins that open into the spinal veins and neighboring venous sinuses</a:t>
            </a:r>
            <a:endParaRPr lang="el-GR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570569" y="4135827"/>
            <a:ext cx="5049645" cy="260381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Pons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Drained by veins that open into the basal vein, cerebellar veins, or neighboring venous sinuses</a:t>
            </a:r>
            <a:endParaRPr lang="el-GR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543904" y="4135827"/>
            <a:ext cx="5049645" cy="260381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Cerebellum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Drained by veins that empty into the great cerebral vein or adjacent venous sinuses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9991612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Πίνακας 1">
            <a:extLst>
              <a:ext uri="{FF2B5EF4-FFF2-40B4-BE49-F238E27FC236}">
                <a16:creationId xmlns:a16="http://schemas.microsoft.com/office/drawing/2014/main" id="{CD30CE6B-74CC-498F-EB7B-33FB74193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848174"/>
              </p:ext>
            </p:extLst>
          </p:nvPr>
        </p:nvGraphicFramePr>
        <p:xfrm>
          <a:off x="196770" y="138897"/>
          <a:ext cx="11817752" cy="6854223"/>
        </p:xfrm>
        <a:graphic>
          <a:graphicData uri="http://schemas.openxmlformats.org/drawingml/2006/table">
            <a:tbl>
              <a:tblPr/>
              <a:tblGrid>
                <a:gridCol w="2453833">
                  <a:extLst>
                    <a:ext uri="{9D8B030D-6E8A-4147-A177-3AD203B41FA5}">
                      <a16:colId xmlns:a16="http://schemas.microsoft.com/office/drawing/2014/main" val="2313650441"/>
                    </a:ext>
                  </a:extLst>
                </a:gridCol>
                <a:gridCol w="9363919">
                  <a:extLst>
                    <a:ext uri="{9D8B030D-6E8A-4147-A177-3AD203B41FA5}">
                      <a16:colId xmlns:a16="http://schemas.microsoft.com/office/drawing/2014/main" val="3096112053"/>
                    </a:ext>
                  </a:extLst>
                </a:gridCol>
              </a:tblGrid>
              <a:tr h="220365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CH" sz="2000" b="1" u="sng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Key </a:t>
                      </a:r>
                      <a:r>
                        <a:rPr lang="de-CH" sz="2000" b="1" u="sng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facts</a:t>
                      </a:r>
                      <a:r>
                        <a:rPr lang="de-CH" sz="2000" b="1" u="sng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de-CH" sz="2000" b="1" u="sng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about</a:t>
                      </a:r>
                      <a:r>
                        <a:rPr lang="de-CH" sz="2000" b="1" u="sng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de-CH" sz="2000" b="1" u="sng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the</a:t>
                      </a:r>
                      <a:r>
                        <a:rPr lang="de-CH" sz="2000" b="1" u="sng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de-CH" sz="2000" b="1" u="sng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veins</a:t>
                      </a:r>
                      <a:r>
                        <a:rPr lang="de-CH" sz="2000" b="1" u="sng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de-CH" sz="2000" b="1" u="sng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of</a:t>
                      </a:r>
                      <a:r>
                        <a:rPr lang="de-CH" sz="2000" b="1" u="sng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de-CH" sz="2000" b="1" u="sng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the</a:t>
                      </a:r>
                      <a:r>
                        <a:rPr lang="de-CH" sz="2000" b="1" u="sng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de-CH" sz="2000" b="1" u="sng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brain</a:t>
                      </a:r>
                      <a:endParaRPr lang="de-CH" sz="2000" b="1" u="sng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29038" marR="29038" marT="14519" marB="14519" anchor="ctr">
                    <a:solidFill>
                      <a:srgbClr val="F7F7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102034"/>
                  </a:ext>
                </a:extLst>
              </a:tr>
              <a:tr h="1704064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2000" b="1" u="sng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Superficial cerebral veins</a:t>
                      </a:r>
                    </a:p>
                  </a:txBody>
                  <a:tcPr marL="45372" marR="45372" marT="30248" marB="30248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Superior cerebral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veins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:</a:t>
                      </a:r>
                      <a:b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</a:b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Frontopolar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, frontal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veins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,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central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, parietal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veins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, occipital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veins</a:t>
                      </a:r>
                      <a:br>
                        <a:rPr lang="de-CH" sz="1600" b="1" dirty="0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</a:b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Superficial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middle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 cerebral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vein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 (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of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Sylvius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):</a:t>
                      </a:r>
                      <a:b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</a:b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Frontal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veins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, parietal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veins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, temporal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veins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, superior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anastomotic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(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of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Trolard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), inferior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anastomotic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(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of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Labbé)</a:t>
                      </a:r>
                      <a:br>
                        <a:rPr lang="de-CH" sz="1600" b="1" dirty="0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</a:b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Inferior cerebral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veins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:</a:t>
                      </a:r>
                      <a:b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</a:b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Orbitofrontal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veins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,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of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uncus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, temporal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veins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, occipital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veins</a:t>
                      </a:r>
                      <a:endParaRPr lang="de-CH" sz="1600" b="1" dirty="0">
                        <a:solidFill>
                          <a:srgbClr val="495354"/>
                        </a:solidFill>
                        <a:effectLst/>
                      </a:endParaRPr>
                    </a:p>
                  </a:txBody>
                  <a:tcPr marL="45372" marR="45372" marT="30248" marB="30248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096969"/>
                  </a:ext>
                </a:extLst>
              </a:tr>
              <a:tr h="2022746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2000" b="1" u="sng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Deep cerebral veins</a:t>
                      </a:r>
                    </a:p>
                  </a:txBody>
                  <a:tcPr marL="45372" marR="45372" marT="30248" marB="30248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Great cerebral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vein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 (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of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 Galen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):</a:t>
                      </a:r>
                      <a:b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</a:b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Main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tributaries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: Internal cerebral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, basal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,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posterior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of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corpus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callosum, lateral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direct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cerebral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veins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, superior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thalamostriate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and inferior sagittal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sinus</a:t>
                      </a:r>
                      <a:br>
                        <a:rPr lang="de-CH" sz="1600" b="1" dirty="0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</a:b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Internal cerebral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vein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:</a:t>
                      </a:r>
                      <a:b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</a:b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Main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tributaries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: Superior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choroidal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and superior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thalamocerebral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veins</a:t>
                      </a:r>
                      <a:br>
                        <a:rPr lang="de-CH" sz="1600" b="1" dirty="0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</a:b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Basal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vein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:</a:t>
                      </a:r>
                      <a:b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</a:b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Main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tributaries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: Anterior cerebral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,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deep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middle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cerebral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, inferior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thalamostriate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veins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and inferior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choroidal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</a:t>
                      </a:r>
                      <a:endParaRPr lang="de-CH" sz="1600" b="1" dirty="0">
                        <a:solidFill>
                          <a:srgbClr val="495354"/>
                        </a:solidFill>
                        <a:effectLst/>
                      </a:endParaRPr>
                    </a:p>
                  </a:txBody>
                  <a:tcPr marL="45372" marR="45372" marT="30248" marB="30248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902262"/>
                  </a:ext>
                </a:extLst>
              </a:tr>
              <a:tr h="445156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2000" b="1" u="sng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Veins of cerebellum</a:t>
                      </a:r>
                    </a:p>
                  </a:txBody>
                  <a:tcPr marL="45372" marR="45372" marT="30248" marB="30248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Superior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cerebellar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</a:t>
                      </a:r>
                      <a:b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</a:b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Inferior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cerebellar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</a:t>
                      </a:r>
                      <a:endParaRPr lang="de-CH" sz="1600" b="1" dirty="0">
                        <a:solidFill>
                          <a:srgbClr val="495354"/>
                        </a:solidFill>
                        <a:effectLst/>
                      </a:endParaRPr>
                    </a:p>
                  </a:txBody>
                  <a:tcPr marL="45372" marR="45372" marT="30248" marB="30248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149458"/>
                  </a:ext>
                </a:extLst>
              </a:tr>
              <a:tr h="2182087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2000" b="1" u="sng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Veins</a:t>
                      </a:r>
                      <a:r>
                        <a:rPr lang="de-CH" sz="2000" b="1" u="sng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 </a:t>
                      </a:r>
                      <a:r>
                        <a:rPr lang="de-CH" sz="2000" b="1" u="sng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of</a:t>
                      </a:r>
                      <a:r>
                        <a:rPr lang="de-CH" sz="2000" b="1" u="sng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 </a:t>
                      </a:r>
                      <a:r>
                        <a:rPr lang="de-CH" sz="2000" b="1" u="sng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brainstem</a:t>
                      </a:r>
                      <a:endParaRPr lang="de-CH" sz="2000" b="1" u="sng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lutoSansMedium"/>
                      </a:endParaRPr>
                    </a:p>
                  </a:txBody>
                  <a:tcPr marL="45372" marR="45372" marT="30248" marB="30248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Midbrain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:</a:t>
                      </a:r>
                      <a:b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</a:b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Veins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of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midbrain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→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great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cerebral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(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of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Galen)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or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basal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</a:t>
                      </a:r>
                      <a:br>
                        <a:rPr lang="de-CH" sz="1600" b="1" dirty="0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</a:b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Pons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:</a:t>
                      </a:r>
                      <a:b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</a:b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Pontine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veins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→ basal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,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cerebellar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veins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,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petrosal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sinuses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,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transverse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sinus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or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venous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plexus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of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foramen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ovale</a:t>
                      </a:r>
                      <a:b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</a:b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Pontomesencephalic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→ superior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petrosal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sinus</a:t>
                      </a:r>
                      <a:br>
                        <a:rPr lang="de-CH" sz="1600" b="1" dirty="0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</a:b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Medulla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  <a:latin typeface="PlutoSansMedium"/>
                        </a:rPr>
                        <a:t>oblongata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:</a:t>
                      </a:r>
                      <a:b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</a:b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Medullary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veins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→ inferior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petrosal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, occipital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sinuses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, internal jugular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or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radicular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veins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of</a:t>
                      </a:r>
                      <a:r>
                        <a:rPr lang="de-CH" sz="1600" b="1" dirty="0">
                          <a:solidFill>
                            <a:srgbClr val="495354"/>
                          </a:solidFill>
                          <a:effectLst/>
                        </a:rPr>
                        <a:t> spinal </a:t>
                      </a:r>
                      <a:r>
                        <a:rPr lang="de-CH" sz="1600" b="1" dirty="0" err="1">
                          <a:solidFill>
                            <a:srgbClr val="495354"/>
                          </a:solidFill>
                          <a:effectLst/>
                        </a:rPr>
                        <a:t>cord</a:t>
                      </a:r>
                      <a:endParaRPr lang="de-CH" sz="1600" b="1" dirty="0">
                        <a:solidFill>
                          <a:srgbClr val="495354"/>
                        </a:solidFill>
                        <a:effectLst/>
                      </a:endParaRPr>
                    </a:p>
                  </a:txBody>
                  <a:tcPr marL="45372" marR="45372" marT="30248" marB="30248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242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12967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Πίνακας 1">
            <a:extLst>
              <a:ext uri="{FF2B5EF4-FFF2-40B4-BE49-F238E27FC236}">
                <a16:creationId xmlns:a16="http://schemas.microsoft.com/office/drawing/2014/main" id="{D2BDC149-0B45-5B03-0299-5AED49425B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78643"/>
              </p:ext>
            </p:extLst>
          </p:nvPr>
        </p:nvGraphicFramePr>
        <p:xfrm>
          <a:off x="312515" y="219919"/>
          <a:ext cx="11725155" cy="6366077"/>
        </p:xfrm>
        <a:graphic>
          <a:graphicData uri="http://schemas.openxmlformats.org/drawingml/2006/table">
            <a:tbl>
              <a:tblPr/>
              <a:tblGrid>
                <a:gridCol w="3094615">
                  <a:extLst>
                    <a:ext uri="{9D8B030D-6E8A-4147-A177-3AD203B41FA5}">
                      <a16:colId xmlns:a16="http://schemas.microsoft.com/office/drawing/2014/main" val="3993368859"/>
                    </a:ext>
                  </a:extLst>
                </a:gridCol>
                <a:gridCol w="8630540">
                  <a:extLst>
                    <a:ext uri="{9D8B030D-6E8A-4147-A177-3AD203B41FA5}">
                      <a16:colId xmlns:a16="http://schemas.microsoft.com/office/drawing/2014/main" val="2958761341"/>
                    </a:ext>
                  </a:extLst>
                </a:gridCol>
              </a:tblGrid>
              <a:tr h="537112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CH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Key </a:t>
                      </a:r>
                      <a:r>
                        <a:rPr lang="de-CH" sz="2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facts</a:t>
                      </a:r>
                      <a:r>
                        <a:rPr lang="de-CH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de-CH" sz="2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about</a:t>
                      </a:r>
                      <a:r>
                        <a:rPr lang="de-CH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de-CH" sz="2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the</a:t>
                      </a:r>
                      <a:r>
                        <a:rPr lang="de-CH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de-CH" sz="2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dural</a:t>
                      </a:r>
                      <a:r>
                        <a:rPr lang="de-CH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de-CH" sz="2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venous</a:t>
                      </a:r>
                      <a:r>
                        <a:rPr lang="de-CH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de-CH" sz="2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sinuses</a:t>
                      </a:r>
                      <a:endParaRPr lang="de-CH" sz="28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74098" marR="74098" marT="37049" marB="37049" anchor="ctr">
                    <a:solidFill>
                      <a:srgbClr val="F7F7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766048"/>
                  </a:ext>
                </a:extLst>
              </a:tr>
              <a:tr h="1457241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Definition</a:t>
                      </a:r>
                    </a:p>
                  </a:txBody>
                  <a:tcPr marL="115778" marR="115778" marT="77185" marB="7718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2800">
                          <a:solidFill>
                            <a:srgbClr val="495354"/>
                          </a:solidFill>
                          <a:effectLst/>
                        </a:rPr>
                        <a:t>A collection of sinuses or blood channels that drains all venous blood from the cranial cavity and returns it towards the heart</a:t>
                      </a:r>
                    </a:p>
                  </a:txBody>
                  <a:tcPr marL="115778" marR="115778" marT="77185" marB="7718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174915"/>
                  </a:ext>
                </a:extLst>
              </a:tr>
              <a:tr h="106280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2800" b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Location</a:t>
                      </a:r>
                    </a:p>
                  </a:txBody>
                  <a:tcPr marL="115778" marR="115778" marT="77185" marB="7718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2800">
                          <a:solidFill>
                            <a:srgbClr val="495354"/>
                          </a:solidFill>
                          <a:effectLst/>
                        </a:rPr>
                        <a:t>Situated between periosteal and meningeal layers of dura mater</a:t>
                      </a:r>
                    </a:p>
                  </a:txBody>
                  <a:tcPr marL="115778" marR="115778" marT="77185" marB="7718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58557"/>
                  </a:ext>
                </a:extLst>
              </a:tr>
              <a:tr h="1851683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2800" b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Paired venous sinuses</a:t>
                      </a:r>
                    </a:p>
                  </a:txBody>
                  <a:tcPr marL="115778" marR="115778" marT="77185" marB="7718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2800">
                          <a:solidFill>
                            <a:srgbClr val="495354"/>
                          </a:solidFill>
                          <a:effectLst/>
                        </a:rPr>
                        <a:t>Transverse sinus, cavernous sinus, superior petrosal sinus, inferior petrosal sinus, sphenoparietal sinus, sigmoid sinus, basilar sinus</a:t>
                      </a:r>
                    </a:p>
                  </a:txBody>
                  <a:tcPr marL="115778" marR="115778" marT="77185" marB="7718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74613"/>
                  </a:ext>
                </a:extLst>
              </a:tr>
              <a:tr h="1457241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2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Unpaired</a:t>
                      </a:r>
                      <a:r>
                        <a:rPr lang="de-CH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 </a:t>
                      </a:r>
                      <a:r>
                        <a:rPr lang="de-CH" sz="2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venous</a:t>
                      </a:r>
                      <a:r>
                        <a:rPr lang="de-CH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 </a:t>
                      </a:r>
                      <a:r>
                        <a:rPr lang="de-CH" sz="2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lutoSansMedium"/>
                        </a:rPr>
                        <a:t>sinuses</a:t>
                      </a:r>
                      <a:endParaRPr lang="de-CH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lutoSansMedium"/>
                      </a:endParaRPr>
                    </a:p>
                  </a:txBody>
                  <a:tcPr marL="115778" marR="115778" marT="77185" marB="7718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de-CH" sz="2800" dirty="0">
                          <a:solidFill>
                            <a:srgbClr val="495354"/>
                          </a:solidFill>
                          <a:effectLst/>
                        </a:rPr>
                        <a:t>Superior sagittal </a:t>
                      </a:r>
                      <a:r>
                        <a:rPr lang="de-CH" sz="2800" dirty="0" err="1">
                          <a:solidFill>
                            <a:srgbClr val="495354"/>
                          </a:solidFill>
                          <a:effectLst/>
                        </a:rPr>
                        <a:t>sinus</a:t>
                      </a:r>
                      <a:r>
                        <a:rPr lang="de-CH" sz="2800" dirty="0">
                          <a:solidFill>
                            <a:srgbClr val="495354"/>
                          </a:solidFill>
                          <a:effectLst/>
                        </a:rPr>
                        <a:t>, inferior sagittal </a:t>
                      </a:r>
                      <a:r>
                        <a:rPr lang="de-CH" sz="2800" dirty="0" err="1">
                          <a:solidFill>
                            <a:srgbClr val="495354"/>
                          </a:solidFill>
                          <a:effectLst/>
                        </a:rPr>
                        <a:t>sinus</a:t>
                      </a:r>
                      <a:r>
                        <a:rPr lang="de-CH" sz="2800" dirty="0">
                          <a:solidFill>
                            <a:srgbClr val="495354"/>
                          </a:solidFill>
                          <a:effectLst/>
                        </a:rPr>
                        <a:t>, </a:t>
                      </a:r>
                      <a:r>
                        <a:rPr lang="de-CH" sz="2800" dirty="0" err="1">
                          <a:solidFill>
                            <a:srgbClr val="495354"/>
                          </a:solidFill>
                          <a:effectLst/>
                        </a:rPr>
                        <a:t>straight</a:t>
                      </a:r>
                      <a:r>
                        <a:rPr lang="de-CH" sz="2800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2800" dirty="0" err="1">
                          <a:solidFill>
                            <a:srgbClr val="495354"/>
                          </a:solidFill>
                          <a:effectLst/>
                        </a:rPr>
                        <a:t>sinus</a:t>
                      </a:r>
                      <a:r>
                        <a:rPr lang="de-CH" sz="2800" dirty="0">
                          <a:solidFill>
                            <a:srgbClr val="495354"/>
                          </a:solidFill>
                          <a:effectLst/>
                        </a:rPr>
                        <a:t>, occipital </a:t>
                      </a:r>
                      <a:r>
                        <a:rPr lang="de-CH" sz="2800" dirty="0" err="1">
                          <a:solidFill>
                            <a:srgbClr val="495354"/>
                          </a:solidFill>
                          <a:effectLst/>
                        </a:rPr>
                        <a:t>sinus</a:t>
                      </a:r>
                      <a:r>
                        <a:rPr lang="de-CH" sz="2800" dirty="0">
                          <a:solidFill>
                            <a:srgbClr val="495354"/>
                          </a:solidFill>
                          <a:effectLst/>
                        </a:rPr>
                        <a:t>, </a:t>
                      </a:r>
                      <a:r>
                        <a:rPr lang="de-CH" sz="2800" dirty="0" err="1">
                          <a:solidFill>
                            <a:srgbClr val="495354"/>
                          </a:solidFill>
                          <a:effectLst/>
                        </a:rPr>
                        <a:t>intercavernous</a:t>
                      </a:r>
                      <a:r>
                        <a:rPr lang="de-CH" sz="2800" dirty="0">
                          <a:solidFill>
                            <a:srgbClr val="495354"/>
                          </a:solidFill>
                          <a:effectLst/>
                        </a:rPr>
                        <a:t> </a:t>
                      </a:r>
                      <a:r>
                        <a:rPr lang="de-CH" sz="2800" dirty="0" err="1">
                          <a:solidFill>
                            <a:srgbClr val="495354"/>
                          </a:solidFill>
                          <a:effectLst/>
                        </a:rPr>
                        <a:t>sinus</a:t>
                      </a:r>
                      <a:endParaRPr lang="de-CH" sz="2800" dirty="0">
                        <a:solidFill>
                          <a:srgbClr val="495354"/>
                        </a:solidFill>
                        <a:effectLst/>
                      </a:endParaRPr>
                    </a:p>
                  </a:txBody>
                  <a:tcPr marL="115778" marR="115778" marT="77185" marB="7718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785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8729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3883" t="1250" r="7066" b="12226"/>
          <a:stretch/>
        </p:blipFill>
        <p:spPr bwMode="auto">
          <a:xfrm>
            <a:off x="187035" y="93518"/>
            <a:ext cx="11804073" cy="6691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14880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7918C27-845F-C6E4-B0C2-6FB55977C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056" y="0"/>
            <a:ext cx="11485944" cy="1157468"/>
          </a:xfrm>
        </p:spPr>
        <p:txBody>
          <a:bodyPr>
            <a:normAutofit/>
          </a:bodyPr>
          <a:lstStyle/>
          <a:p>
            <a:pPr algn="ctr"/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Superior sagittal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sinus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, inferior sagittal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sinus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confluence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sinuses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transverse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sinus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straight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sinus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sigmoid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sinus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, internal jugular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vein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cavernous</a:t>
            </a:r>
            <a:r>
              <a:rPr lang="de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400" b="1" dirty="0" err="1">
                <a:solidFill>
                  <a:schemeClr val="accent6">
                    <a:lumMod val="50000"/>
                  </a:schemeClr>
                </a:solidFill>
              </a:rPr>
              <a:t>sinus</a:t>
            </a:r>
            <a:endParaRPr lang="el-GR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14BF911-2E67-B4C9-A77D-EC49A7CAC9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6386" name="Picture 2" descr="Superior sagittal sinus (Sinus sagittalis superior); Image: Paul Kim">
            <a:extLst>
              <a:ext uri="{FF2B5EF4-FFF2-40B4-BE49-F238E27FC236}">
                <a16:creationId xmlns:a16="http://schemas.microsoft.com/office/drawing/2014/main" id="{E072F6C6-7DB3-8D3D-3CF4-3F9757EF2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90600"/>
            <a:ext cx="3067290" cy="307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nferior sagittal sinus (Sinus sagittalis inferior); Image: Paul Kim">
            <a:extLst>
              <a:ext uri="{FF2B5EF4-FFF2-40B4-BE49-F238E27FC236}">
                <a16:creationId xmlns:a16="http://schemas.microsoft.com/office/drawing/2014/main" id="{316B2AD0-FF16-804F-A305-07FFCC6D2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306" y="990600"/>
            <a:ext cx="3171464" cy="307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onfluence of sinuses (Confluens sinuum); Image: Paul Kim">
            <a:extLst>
              <a:ext uri="{FF2B5EF4-FFF2-40B4-BE49-F238E27FC236}">
                <a16:creationId xmlns:a16="http://schemas.microsoft.com/office/drawing/2014/main" id="{9FEE1DD7-5AC7-88BF-F507-C0E781B0A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770" y="990600"/>
            <a:ext cx="2892705" cy="307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Transverse sinus (Sinus transversus); Image: Paul Kim">
            <a:extLst>
              <a:ext uri="{FF2B5EF4-FFF2-40B4-BE49-F238E27FC236}">
                <a16:creationId xmlns:a16="http://schemas.microsoft.com/office/drawing/2014/main" id="{39CD9D5E-CA5C-7A86-D5AD-FA2CA5078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476" y="990599"/>
            <a:ext cx="2972523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Straight sinus (Sinus rectus); Image: Paul Kim">
            <a:extLst>
              <a:ext uri="{FF2B5EF4-FFF2-40B4-BE49-F238E27FC236}">
                <a16:creationId xmlns:a16="http://schemas.microsoft.com/office/drawing/2014/main" id="{A0997FE7-37E2-4258-0D96-5EEAD63E3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1" y="4076700"/>
            <a:ext cx="3067290" cy="279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Sigmoid sinus (Sinus sigmoideus); Image: Paul Kim">
            <a:extLst>
              <a:ext uri="{FF2B5EF4-FFF2-40B4-BE49-F238E27FC236}">
                <a16:creationId xmlns:a16="http://schemas.microsoft.com/office/drawing/2014/main" id="{13E547CD-64FC-92F9-18B0-3E411E691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307" y="4090686"/>
            <a:ext cx="3171464" cy="276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Internal jugular vein (Vena jugularis interna); Image: Paul Kim">
            <a:extLst>
              <a:ext uri="{FF2B5EF4-FFF2-40B4-BE49-F238E27FC236}">
                <a16:creationId xmlns:a16="http://schemas.microsoft.com/office/drawing/2014/main" id="{C26FFF23-3D36-C18E-1565-B7F55A85F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535" y="4104672"/>
            <a:ext cx="2972524" cy="275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Cavernous sinus (Sinus cavernosus); Image: Paul Kim">
            <a:extLst>
              <a:ext uri="{FF2B5EF4-FFF2-40B4-BE49-F238E27FC236}">
                <a16:creationId xmlns:a16="http://schemas.microsoft.com/office/drawing/2014/main" id="{407AEB0E-8F87-9204-7B06-214B25EC5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824" y="4104672"/>
            <a:ext cx="2774790" cy="269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3128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6C8EB68-1928-B071-FB17-BEE408647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205" y="127322"/>
            <a:ext cx="11157995" cy="863278"/>
          </a:xfrm>
        </p:spPr>
        <p:txBody>
          <a:bodyPr>
            <a:normAutofit/>
          </a:bodyPr>
          <a:lstStyle/>
          <a:p>
            <a:pPr algn="ctr"/>
            <a:r>
              <a:rPr lang="de-CH" sz="2800" b="1" dirty="0" err="1">
                <a:solidFill>
                  <a:schemeClr val="accent6">
                    <a:lumMod val="50000"/>
                  </a:schemeClr>
                </a:solidFill>
              </a:rPr>
              <a:t>Sphenoparietal</a:t>
            </a:r>
            <a:r>
              <a:rPr lang="de-CH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800" b="1" dirty="0" err="1">
                <a:solidFill>
                  <a:schemeClr val="accent6">
                    <a:lumMod val="50000"/>
                  </a:schemeClr>
                </a:solidFill>
              </a:rPr>
              <a:t>sinus</a:t>
            </a:r>
            <a:r>
              <a:rPr lang="de-CH" sz="28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de-CH" sz="2800" b="1" dirty="0" err="1">
                <a:solidFill>
                  <a:schemeClr val="accent6">
                    <a:lumMod val="50000"/>
                  </a:schemeClr>
                </a:solidFill>
              </a:rPr>
              <a:t>basilar</a:t>
            </a:r>
            <a:r>
              <a:rPr lang="de-CH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800" b="1" dirty="0" err="1">
                <a:solidFill>
                  <a:schemeClr val="accent6">
                    <a:lumMod val="50000"/>
                  </a:schemeClr>
                </a:solidFill>
              </a:rPr>
              <a:t>venous</a:t>
            </a:r>
            <a:r>
              <a:rPr lang="de-CH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800" b="1" dirty="0" err="1">
                <a:solidFill>
                  <a:schemeClr val="accent6">
                    <a:lumMod val="50000"/>
                  </a:schemeClr>
                </a:solidFill>
              </a:rPr>
              <a:t>plexus</a:t>
            </a:r>
            <a:r>
              <a:rPr lang="de-CH" sz="2800" b="1" dirty="0">
                <a:solidFill>
                  <a:schemeClr val="accent6">
                    <a:lumMod val="50000"/>
                  </a:schemeClr>
                </a:solidFill>
              </a:rPr>
              <a:t>, superior </a:t>
            </a:r>
            <a:r>
              <a:rPr lang="de-CH" sz="2800" b="1" dirty="0" err="1">
                <a:solidFill>
                  <a:schemeClr val="accent6">
                    <a:lumMod val="50000"/>
                  </a:schemeClr>
                </a:solidFill>
              </a:rPr>
              <a:t>petrosal</a:t>
            </a:r>
            <a:r>
              <a:rPr lang="de-CH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800" b="1" dirty="0" err="1">
                <a:solidFill>
                  <a:schemeClr val="accent6">
                    <a:lumMod val="50000"/>
                  </a:schemeClr>
                </a:solidFill>
              </a:rPr>
              <a:t>sinus</a:t>
            </a:r>
            <a:r>
              <a:rPr lang="de-CH" sz="2800" b="1" dirty="0">
                <a:solidFill>
                  <a:schemeClr val="accent6">
                    <a:lumMod val="50000"/>
                  </a:schemeClr>
                </a:solidFill>
              </a:rPr>
              <a:t>, inferior </a:t>
            </a:r>
            <a:r>
              <a:rPr lang="de-CH" sz="2800" b="1" dirty="0" err="1">
                <a:solidFill>
                  <a:schemeClr val="accent6">
                    <a:lumMod val="50000"/>
                  </a:schemeClr>
                </a:solidFill>
              </a:rPr>
              <a:t>petrosal</a:t>
            </a:r>
            <a:r>
              <a:rPr lang="de-CH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sz="2800" b="1" dirty="0" err="1">
                <a:solidFill>
                  <a:schemeClr val="accent6">
                    <a:lumMod val="50000"/>
                  </a:schemeClr>
                </a:solidFill>
              </a:rPr>
              <a:t>sinus</a:t>
            </a:r>
            <a:r>
              <a:rPr lang="de-CH" sz="28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endParaRPr lang="el-GR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7894CB5-9FA8-AC3C-A50F-A9DC1FE1F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7410" name="Picture 2" descr="Sphenoparietal sinus (Sinus sphenoparietalis); Image: Paul Kim">
            <a:extLst>
              <a:ext uri="{FF2B5EF4-FFF2-40B4-BE49-F238E27FC236}">
                <a16:creationId xmlns:a16="http://schemas.microsoft.com/office/drawing/2014/main" id="{3F0D7A78-3765-ECFD-8D27-1D3BE15E7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085"/>
            <a:ext cx="3067291" cy="331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Basilar venous plexus (Plexus venosus basilaris); Image: Paul Kim">
            <a:extLst>
              <a:ext uri="{FF2B5EF4-FFF2-40B4-BE49-F238E27FC236}">
                <a16:creationId xmlns:a16="http://schemas.microsoft.com/office/drawing/2014/main" id="{E4532C9A-1C78-5499-22CE-B3CD14897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291" y="1331087"/>
            <a:ext cx="3402957" cy="331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Superior petrosal sinus (Sinus petrosus superior); Image: Paul Kim">
            <a:extLst>
              <a:ext uri="{FF2B5EF4-FFF2-40B4-BE49-F238E27FC236}">
                <a16:creationId xmlns:a16="http://schemas.microsoft.com/office/drawing/2014/main" id="{D5731281-0FAC-C1F5-EAEA-E8481EDCE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248" y="1331086"/>
            <a:ext cx="3054752" cy="331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Inferior petrosal sinus (Sinus petrosus inferior); Image: Paul Kim">
            <a:extLst>
              <a:ext uri="{FF2B5EF4-FFF2-40B4-BE49-F238E27FC236}">
                <a16:creationId xmlns:a16="http://schemas.microsoft.com/office/drawing/2014/main" id="{F13A8849-B219-AA28-BEBF-73C2085B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538" y="1331086"/>
            <a:ext cx="2654461" cy="331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9321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65539"/>
            <a:ext cx="9601200" cy="1906161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Brain Capillaries 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46809" y="1797627"/>
            <a:ext cx="11419609" cy="4069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Capillary blood supply to the brain:</a:t>
            </a:r>
          </a:p>
          <a:p>
            <a:pPr marL="0" indent="0" algn="ctr">
              <a:buNone/>
            </a:pPr>
            <a:r>
              <a:rPr lang="en-US" dirty="0"/>
              <a:t>Gray matter &gt; White matter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31476" y="3689131"/>
            <a:ext cx="4340772" cy="13873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Greater metabolic activity in the neuronal cell bodies</a:t>
            </a:r>
            <a:endParaRPr lang="el-GR" sz="20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929352" y="2816773"/>
            <a:ext cx="0" cy="8723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00199" y="5761464"/>
            <a:ext cx="9601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The tight junctions between the endothelial cells in the capillary beds form the blood-brain barrier</a:t>
            </a:r>
            <a:endParaRPr lang="el-GR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0328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87036"/>
            <a:ext cx="9601200" cy="1984664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Cerebral Circulation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4791" y="1402773"/>
            <a:ext cx="10931236" cy="5455227"/>
          </a:xfrm>
        </p:spPr>
        <p:txBody>
          <a:bodyPr>
            <a:normAutofit/>
          </a:bodyPr>
          <a:lstStyle/>
          <a:p>
            <a:r>
              <a:rPr lang="en-US" sz="2800" dirty="0"/>
              <a:t>Normal cerebral blood flow per minute is approximately</a:t>
            </a:r>
          </a:p>
          <a:p>
            <a:pPr marL="0" indent="0">
              <a:buNone/>
            </a:pPr>
            <a:r>
              <a:rPr lang="en-US" sz="2800" dirty="0"/>
              <a:t>   50 to 60 mL/100g of brain tissue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blood supply to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half of the brain is provided by the adjacent internal carotid and vertebral arteries</a:t>
            </a:r>
            <a:r>
              <a:rPr lang="en-US" sz="2800" dirty="0"/>
              <a:t>, and their respective streams come together in the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posterior communicating artery </a:t>
            </a:r>
            <a:r>
              <a:rPr lang="en-US" sz="2800" dirty="0"/>
              <a:t>at a point where the pressure of the two is equal and they do not mix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u="sng" dirty="0"/>
              <a:t>Cerebral blood flow remains remarkably constant in spite of changes in the general blood pressure</a:t>
            </a:r>
          </a:p>
          <a:p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5159868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4691"/>
            <a:ext cx="9601200" cy="204700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Spinal Cord Arteries 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90689"/>
            <a:ext cx="9601200" cy="4176711"/>
          </a:xfrm>
        </p:spPr>
        <p:txBody>
          <a:bodyPr/>
          <a:lstStyle/>
          <a:p>
            <a:r>
              <a:rPr lang="en-US" dirty="0"/>
              <a:t>Posterior Spinal Arteries (2)</a:t>
            </a:r>
          </a:p>
          <a:p>
            <a:r>
              <a:rPr lang="en-US" dirty="0"/>
              <a:t>Anterior Spinal Artery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l-GR" dirty="0"/>
          </a:p>
        </p:txBody>
      </p:sp>
      <p:sp>
        <p:nvSpPr>
          <p:cNvPr id="5" name="Right Brace 4"/>
          <p:cNvSpPr/>
          <p:nvPr/>
        </p:nvSpPr>
        <p:spPr>
          <a:xfrm>
            <a:off x="5265683" y="1690689"/>
            <a:ext cx="630620" cy="130476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/>
          <p:cNvSpPr txBox="1"/>
          <p:nvPr/>
        </p:nvSpPr>
        <p:spPr>
          <a:xfrm>
            <a:off x="6096000" y="1589809"/>
            <a:ext cx="6009409" cy="5077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Reinforced by </a:t>
            </a:r>
          </a:p>
          <a:p>
            <a:r>
              <a:rPr lang="en-US" sz="2800" b="1" dirty="0"/>
              <a:t>Segmental Spinal Arteries</a:t>
            </a:r>
            <a:r>
              <a:rPr lang="en-US" sz="2800" dirty="0"/>
              <a:t>: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Arise from arteries outside the vertebral column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Enter the vertebral canal through the intervertebral foramina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Anastomose on the surface of the cord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Send branches into the substance of the white and gray matter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393013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5473"/>
            <a:ext cx="9601200" cy="202622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Posterior Spinal Arteries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745" y="1309255"/>
            <a:ext cx="11045537" cy="5548746"/>
          </a:xfrm>
        </p:spPr>
        <p:txBody>
          <a:bodyPr/>
          <a:lstStyle/>
          <a:p>
            <a:r>
              <a:rPr lang="en-US" sz="2800" dirty="0"/>
              <a:t>May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arise from the vertebral artery or the posterior inferior cerebellar artery</a:t>
            </a:r>
          </a:p>
          <a:p>
            <a:endParaRPr lang="en-US" sz="2800" dirty="0"/>
          </a:p>
          <a:p>
            <a:r>
              <a:rPr lang="en-US" sz="2800" dirty="0"/>
              <a:t>Descend on the posterior surface of the spinal cord close to the posterior roots of the spinal nerves</a:t>
            </a:r>
          </a:p>
          <a:p>
            <a:endParaRPr lang="en-US" sz="2800" dirty="0"/>
          </a:p>
          <a:p>
            <a:r>
              <a:rPr lang="en-US" sz="2800" dirty="0"/>
              <a:t>Give off branches that enter the substance of the cord</a:t>
            </a:r>
          </a:p>
          <a:p>
            <a:endParaRPr lang="en-US" sz="2800" dirty="0"/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Supply the posterior 1/3 of the spinal cord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5862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38991"/>
            <a:ext cx="9601200" cy="193270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Anterior Spinal Artery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73" y="1662545"/>
            <a:ext cx="10962409" cy="5112327"/>
          </a:xfrm>
        </p:spPr>
        <p:txBody>
          <a:bodyPr>
            <a:normAutofit/>
          </a:bodyPr>
          <a:lstStyle/>
          <a:p>
            <a:r>
              <a:rPr lang="en-US" sz="2800" dirty="0"/>
              <a:t>It is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formed by a contributory branch from each vertebral artery</a:t>
            </a:r>
          </a:p>
          <a:p>
            <a:endParaRPr lang="en-US" sz="2800" dirty="0"/>
          </a:p>
          <a:p>
            <a:r>
              <a:rPr lang="en-US" sz="2800" dirty="0"/>
              <a:t>Descends on the anterior surface of the spinal cord, embedded in the pia mater along the anterior median fissure</a:t>
            </a:r>
          </a:p>
          <a:p>
            <a:endParaRPr lang="en-US" sz="2800" dirty="0"/>
          </a:p>
          <a:p>
            <a:r>
              <a:rPr lang="en-US" sz="2800" dirty="0"/>
              <a:t>Gives off branches that enter the substance of the cord</a:t>
            </a:r>
          </a:p>
          <a:p>
            <a:endParaRPr lang="en-US" sz="2800" dirty="0"/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Supplies the anterior 2/3 of the spinal cord</a:t>
            </a:r>
          </a:p>
          <a:p>
            <a:pPr marL="0" indent="0">
              <a:buNone/>
            </a:pP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835993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03910"/>
            <a:ext cx="9601200" cy="1184564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Segmental Spinal Arteries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5181" y="1402773"/>
            <a:ext cx="11066319" cy="446462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Branches of arteries outside the vertebral column (deep cervical, intercostal, lumbar) </a:t>
            </a:r>
          </a:p>
          <a:p>
            <a:r>
              <a:rPr lang="en-US" sz="2800" dirty="0">
                <a:solidFill>
                  <a:schemeClr val="tx1"/>
                </a:solidFill>
              </a:rPr>
              <a:t>Enter the vertebral canal and give rise to anterior and posterior radicular arteries that accompany the anterior and posterior nerve roots to the spinal cord</a:t>
            </a: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Feeder arteries </a:t>
            </a:r>
          </a:p>
          <a:p>
            <a:r>
              <a:rPr lang="en-US" sz="2800" dirty="0">
                <a:solidFill>
                  <a:schemeClr val="tx1"/>
                </a:solidFill>
              </a:rPr>
              <a:t>Great anterior medullary artery of Adamkiewicz: important feeder artery, arises from aorta, major source of blood to the lower 2/3 of the spinal cord</a:t>
            </a:r>
          </a:p>
        </p:txBody>
      </p:sp>
    </p:spTree>
    <p:extLst>
      <p:ext uri="{BB962C8B-B14F-4D97-AF65-F5344CB8AC3E}">
        <p14:creationId xmlns:p14="http://schemas.microsoft.com/office/powerpoint/2010/main" val="28201082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t="2391" b="23470"/>
          <a:stretch/>
        </p:blipFill>
        <p:spPr bwMode="auto">
          <a:xfrm>
            <a:off x="270164" y="187036"/>
            <a:ext cx="11700163" cy="65358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/>
          <p:cNvSpPr/>
          <p:nvPr/>
        </p:nvSpPr>
        <p:spPr>
          <a:xfrm>
            <a:off x="4415884" y="1683834"/>
            <a:ext cx="1828800" cy="5464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Oval 6"/>
          <p:cNvSpPr/>
          <p:nvPr/>
        </p:nvSpPr>
        <p:spPr>
          <a:xfrm>
            <a:off x="4545981" y="2326888"/>
            <a:ext cx="1921725" cy="51667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ounded Rectangle 8"/>
          <p:cNvSpPr/>
          <p:nvPr/>
        </p:nvSpPr>
        <p:spPr>
          <a:xfrm>
            <a:off x="5207620" y="2934629"/>
            <a:ext cx="1037064" cy="61331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ounded Rectangle 9"/>
          <p:cNvSpPr/>
          <p:nvPr/>
        </p:nvSpPr>
        <p:spPr>
          <a:xfrm>
            <a:off x="9407912" y="4759712"/>
            <a:ext cx="1107688" cy="6709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06011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6645"/>
            <a:ext cx="9601200" cy="199505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Spinal Cord Veins 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445" y="1714500"/>
            <a:ext cx="11232573" cy="4152900"/>
          </a:xfrm>
        </p:spPr>
        <p:txBody>
          <a:bodyPr>
            <a:normAutofit/>
          </a:bodyPr>
          <a:lstStyle/>
          <a:p>
            <a:pPr algn="just"/>
            <a:r>
              <a:rPr lang="en-US" sz="2800" dirty="0"/>
              <a:t>Drain into six tortuous longitudinal channels that communicate superiorly within the skull with the veins of the brain and the venous sinuses</a:t>
            </a:r>
          </a:p>
          <a:p>
            <a:pPr algn="just"/>
            <a:endParaRPr lang="en-US" sz="2800" dirty="0"/>
          </a:p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Drain mainly into the internal vertebral venous plexus </a:t>
            </a:r>
            <a:endParaRPr lang="el-GR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32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83127"/>
            <a:ext cx="9601200" cy="208857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Internal Carotid Artery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503" y="1043354"/>
            <a:ext cx="10515600" cy="552561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Origin: Bifurcation of the common carotid artery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l-GR" sz="2400" dirty="0"/>
          </a:p>
        </p:txBody>
      </p:sp>
      <p:pic>
        <p:nvPicPr>
          <p:cNvPr id="10" name="Picture 9" descr="The internal carotid artery and its branches | Musculoskeletal Key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271" y="1606063"/>
            <a:ext cx="4853355" cy="507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Internal carotid artery (Arteria carotis interna); Image: Paul Kim">
            <a:extLst>
              <a:ext uri="{FF2B5EF4-FFF2-40B4-BE49-F238E27FC236}">
                <a16:creationId xmlns:a16="http://schemas.microsoft.com/office/drawing/2014/main" id="{3B056456-C44A-4FDB-8C81-6E7EBEE36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6062"/>
            <a:ext cx="6986954" cy="516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2415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882"/>
            <a:ext cx="5407253" cy="699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13" y="0"/>
            <a:ext cx="5268687" cy="6891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5064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229" y="1"/>
            <a:ext cx="52157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430" y="0"/>
            <a:ext cx="5237570" cy="6879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4991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086" y="350610"/>
            <a:ext cx="10515600" cy="83956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Clinical Notes 1</a:t>
            </a:r>
            <a:endParaRPr lang="el-GR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2743"/>
            <a:ext cx="4865914" cy="491422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/>
              <a:t> Cerebral Ischemia</a:t>
            </a:r>
          </a:p>
          <a:p>
            <a:pPr lvl="1"/>
            <a:r>
              <a:rPr lang="en-US" sz="2800" dirty="0"/>
              <a:t>5-10 sec</a:t>
            </a:r>
          </a:p>
          <a:p>
            <a:pPr lvl="1"/>
            <a:r>
              <a:rPr lang="en-US" sz="2800" dirty="0"/>
              <a:t>1min</a:t>
            </a:r>
          </a:p>
          <a:p>
            <a:pPr lvl="1"/>
            <a:r>
              <a:rPr lang="en-US" sz="2800" dirty="0"/>
              <a:t>4min</a:t>
            </a:r>
          </a:p>
          <a:p>
            <a:pPr lvl="1"/>
            <a:r>
              <a:rPr lang="en-US" sz="2800" dirty="0"/>
              <a:t>5min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 Cerebral Circulation Occlusion</a:t>
            </a:r>
          </a:p>
          <a:p>
            <a:pPr marL="0" indent="0">
              <a:buNone/>
            </a:pPr>
            <a:r>
              <a:rPr lang="en-US" dirty="0"/>
              <a:t> 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782" y="3319236"/>
            <a:ext cx="3617403" cy="3538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346" y="0"/>
            <a:ext cx="3494182" cy="353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127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98" y="2950796"/>
            <a:ext cx="3864734" cy="39072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Clinical Notes -2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914" y="1303111"/>
            <a:ext cx="5272314" cy="5189764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sz="2800" dirty="0"/>
              <a:t>Cerebral Blood Flow Impairment</a:t>
            </a:r>
          </a:p>
          <a:p>
            <a:pPr lvl="1"/>
            <a:r>
              <a:rPr lang="en-US" sz="2800" dirty="0"/>
              <a:t>Postural </a:t>
            </a:r>
            <a:r>
              <a:rPr lang="en-US" sz="2800" dirty="0" err="1"/>
              <a:t>Hypotention</a:t>
            </a:r>
            <a:endParaRPr lang="en-US" sz="2800" dirty="0"/>
          </a:p>
          <a:p>
            <a:pPr lvl="1"/>
            <a:r>
              <a:rPr lang="en-US" sz="2800" dirty="0"/>
              <a:t>Physical and Psychological Stress</a:t>
            </a:r>
          </a:p>
          <a:p>
            <a:pPr lvl="1"/>
            <a:r>
              <a:rPr lang="en-US" sz="2800" dirty="0"/>
              <a:t>Blood </a:t>
            </a:r>
            <a:r>
              <a:rPr lang="en-US" sz="2800" dirty="0" err="1"/>
              <a:t>Viscocity</a:t>
            </a:r>
            <a:r>
              <a:rPr lang="en-US" sz="2800" dirty="0"/>
              <a:t> Changes</a:t>
            </a:r>
          </a:p>
          <a:p>
            <a:pPr lvl="1"/>
            <a:r>
              <a:rPr lang="en-US" sz="2800" dirty="0"/>
              <a:t>Carotid Sinus Syndrome</a:t>
            </a:r>
          </a:p>
          <a:p>
            <a:pPr lvl="1"/>
            <a:r>
              <a:rPr lang="en-US" sz="2800" dirty="0"/>
              <a:t>Heart Disease</a:t>
            </a:r>
          </a:p>
          <a:p>
            <a:pPr lvl="1"/>
            <a:r>
              <a:rPr lang="en-US" sz="2800" dirty="0"/>
              <a:t>Arterial wall diseases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 Cerebral </a:t>
            </a:r>
            <a:r>
              <a:rPr lang="en-US" sz="2800" dirty="0" err="1"/>
              <a:t>Aneursyms</a:t>
            </a:r>
            <a:endParaRPr lang="en-US" sz="2800" dirty="0"/>
          </a:p>
          <a:p>
            <a:pPr lvl="1"/>
            <a:r>
              <a:rPr lang="en-US" sz="2800" dirty="0"/>
              <a:t>Congenital</a:t>
            </a:r>
          </a:p>
          <a:p>
            <a:pPr lvl="1"/>
            <a:r>
              <a:rPr lang="en-US" sz="2800" dirty="0"/>
              <a:t>Other</a:t>
            </a:r>
            <a:endParaRPr lang="el-GR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779" y="3411086"/>
            <a:ext cx="3178748" cy="2909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71" y="133407"/>
            <a:ext cx="2763261" cy="2783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779" y="0"/>
            <a:ext cx="3691221" cy="278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837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3064" y="298104"/>
            <a:ext cx="71657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images and the text of the slides are used exclusively for educational purposes.</a:t>
            </a:r>
            <a:endParaRPr lang="el-GR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6778169" y="2878282"/>
            <a:ext cx="52960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Thank you</a:t>
            </a:r>
          </a:p>
          <a:p>
            <a:pPr algn="ctr"/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Questions?</a:t>
            </a:r>
            <a:endParaRPr lang="el-GR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80" y="1469925"/>
            <a:ext cx="5580289" cy="493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00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3EB546-B101-91C3-D9B7-F37A54505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584" y="0"/>
            <a:ext cx="6459415" cy="990600"/>
          </a:xfrm>
        </p:spPr>
        <p:txBody>
          <a:bodyPr>
            <a:normAutofit/>
          </a:bodyPr>
          <a:lstStyle/>
          <a:p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Arteries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head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: ICA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B59DCF9-65E6-B8E7-58AA-EBBD31F32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046" y="433754"/>
            <a:ext cx="4501662" cy="6131169"/>
          </a:xfrm>
        </p:spPr>
        <p:txBody>
          <a:bodyPr>
            <a:normAutofit lnSpcReduction="10000"/>
          </a:bodyPr>
          <a:lstStyle/>
          <a:p>
            <a:pPr algn="just"/>
            <a:r>
              <a:rPr lang="de-CH" dirty="0"/>
              <a:t>The internal </a:t>
            </a:r>
            <a:r>
              <a:rPr lang="de-CH" dirty="0" err="1"/>
              <a:t>carotid</a:t>
            </a:r>
            <a:r>
              <a:rPr lang="de-CH" dirty="0"/>
              <a:t> </a:t>
            </a:r>
            <a:r>
              <a:rPr lang="de-CH" dirty="0" err="1"/>
              <a:t>artery</a:t>
            </a:r>
            <a:r>
              <a:rPr lang="de-CH" dirty="0"/>
              <a:t> (ICA) </a:t>
            </a:r>
            <a:r>
              <a:rPr lang="de-CH" dirty="0" err="1"/>
              <a:t>originates</a:t>
            </a:r>
            <a:r>
              <a:rPr lang="de-CH" dirty="0"/>
              <a:t> </a:t>
            </a:r>
            <a:r>
              <a:rPr lang="de-CH" dirty="0" err="1"/>
              <a:t>from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common</a:t>
            </a:r>
            <a:r>
              <a:rPr lang="de-CH" dirty="0"/>
              <a:t> </a:t>
            </a:r>
            <a:r>
              <a:rPr lang="de-CH" dirty="0" err="1"/>
              <a:t>carotid</a:t>
            </a:r>
            <a:r>
              <a:rPr lang="de-CH" dirty="0"/>
              <a:t> </a:t>
            </a:r>
            <a:r>
              <a:rPr lang="de-CH" dirty="0" err="1"/>
              <a:t>artery</a:t>
            </a:r>
            <a:r>
              <a:rPr lang="de-CH" dirty="0"/>
              <a:t>. </a:t>
            </a:r>
          </a:p>
          <a:p>
            <a:pPr algn="just"/>
            <a:r>
              <a:rPr lang="de-CH" dirty="0" err="1"/>
              <a:t>It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usually</a:t>
            </a:r>
            <a:r>
              <a:rPr lang="de-CH" dirty="0"/>
              <a:t> </a:t>
            </a:r>
            <a:r>
              <a:rPr lang="de-CH" dirty="0" err="1"/>
              <a:t>divided</a:t>
            </a:r>
            <a:r>
              <a:rPr lang="de-CH" dirty="0"/>
              <a:t> </a:t>
            </a:r>
            <a:r>
              <a:rPr lang="de-CH" dirty="0" err="1"/>
              <a:t>into</a:t>
            </a:r>
            <a:r>
              <a:rPr lang="de-CH" dirty="0"/>
              <a:t> </a:t>
            </a:r>
            <a:r>
              <a:rPr lang="de-CH" dirty="0" err="1"/>
              <a:t>seven</a:t>
            </a:r>
            <a:r>
              <a:rPr lang="de-CH" dirty="0"/>
              <a:t> </a:t>
            </a:r>
            <a:r>
              <a:rPr lang="de-CH" dirty="0" err="1"/>
              <a:t>distinct</a:t>
            </a:r>
            <a:r>
              <a:rPr lang="de-CH" dirty="0"/>
              <a:t> </a:t>
            </a:r>
            <a:r>
              <a:rPr lang="de-CH" dirty="0" err="1"/>
              <a:t>parts</a:t>
            </a:r>
            <a:r>
              <a:rPr lang="de-CH" dirty="0"/>
              <a:t> </a:t>
            </a:r>
            <a:r>
              <a:rPr lang="de-CH" dirty="0" err="1"/>
              <a:t>based</a:t>
            </a:r>
            <a:r>
              <a:rPr lang="de-CH" dirty="0"/>
              <a:t> on </a:t>
            </a:r>
            <a:r>
              <a:rPr lang="de-CH" dirty="0" err="1"/>
              <a:t>its</a:t>
            </a:r>
            <a:r>
              <a:rPr lang="de-CH" dirty="0"/>
              <a:t> </a:t>
            </a:r>
            <a:r>
              <a:rPr lang="de-CH" dirty="0" err="1"/>
              <a:t>course</a:t>
            </a:r>
            <a:r>
              <a:rPr lang="de-CH" dirty="0"/>
              <a:t> and </a:t>
            </a:r>
            <a:r>
              <a:rPr lang="de-CH" dirty="0" err="1"/>
              <a:t>anatomical</a:t>
            </a:r>
            <a:r>
              <a:rPr lang="de-CH" dirty="0"/>
              <a:t> </a:t>
            </a:r>
            <a:r>
              <a:rPr lang="de-CH" dirty="0" err="1"/>
              <a:t>relations</a:t>
            </a:r>
            <a:r>
              <a:rPr lang="de-CH" dirty="0"/>
              <a:t>. Segments C6/C7 </a:t>
            </a:r>
            <a:r>
              <a:rPr lang="de-CH" dirty="0" err="1"/>
              <a:t>provide</a:t>
            </a:r>
            <a:r>
              <a:rPr lang="de-CH" dirty="0"/>
              <a:t> </a:t>
            </a:r>
            <a:r>
              <a:rPr lang="de-CH" dirty="0" err="1"/>
              <a:t>several</a:t>
            </a:r>
            <a:r>
              <a:rPr lang="de-CH" dirty="0"/>
              <a:t> </a:t>
            </a:r>
            <a:r>
              <a:rPr lang="de-CH" dirty="0" err="1"/>
              <a:t>branches</a:t>
            </a:r>
            <a:r>
              <a:rPr lang="de-CH" dirty="0"/>
              <a:t> </a:t>
            </a:r>
            <a:r>
              <a:rPr lang="de-CH" dirty="0" err="1"/>
              <a:t>which</a:t>
            </a:r>
            <a:r>
              <a:rPr lang="de-CH" dirty="0"/>
              <a:t> </a:t>
            </a:r>
            <a:r>
              <a:rPr lang="de-CH" dirty="0" err="1"/>
              <a:t>supply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anterior </a:t>
            </a:r>
            <a:r>
              <a:rPr lang="de-CH" dirty="0" err="1"/>
              <a:t>circulation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brain</a:t>
            </a:r>
            <a:r>
              <a:rPr lang="de-CH" dirty="0"/>
              <a:t>, </a:t>
            </a:r>
            <a:r>
              <a:rPr lang="de-CH" dirty="0" err="1"/>
              <a:t>as</a:t>
            </a:r>
            <a:r>
              <a:rPr lang="de-CH" dirty="0"/>
              <a:t> </a:t>
            </a:r>
            <a:r>
              <a:rPr lang="de-CH" dirty="0" err="1"/>
              <a:t>well</a:t>
            </a:r>
            <a:r>
              <a:rPr lang="de-CH" dirty="0"/>
              <a:t> </a:t>
            </a:r>
            <a:r>
              <a:rPr lang="de-CH" dirty="0" err="1"/>
              <a:t>as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orbit</a:t>
            </a:r>
            <a:r>
              <a:rPr lang="de-CH" dirty="0"/>
              <a:t>: </a:t>
            </a:r>
          </a:p>
          <a:p>
            <a:pPr algn="just">
              <a:buFont typeface="Wingdings" pitchFamily="2" charset="2"/>
              <a:buChar char="ü"/>
            </a:pP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ophthalmic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artery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just">
              <a:buFont typeface="Wingdings" pitchFamily="2" charset="2"/>
              <a:buChar char="ü"/>
            </a:pP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superior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hypophyseal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artery</a:t>
            </a:r>
            <a:endParaRPr lang="de-CH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posterior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communicating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artery</a:t>
            </a:r>
            <a:endParaRPr lang="de-CH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anterior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choroidal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artery</a:t>
            </a:r>
            <a:endParaRPr lang="de-CH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anterior cerebral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artery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just">
              <a:buFont typeface="Wingdings" pitchFamily="2" charset="2"/>
              <a:buChar char="ü"/>
            </a:pP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middle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 cerebral </a:t>
            </a:r>
            <a:r>
              <a:rPr lang="de-CH" b="1" dirty="0" err="1">
                <a:solidFill>
                  <a:schemeClr val="accent6">
                    <a:lumMod val="50000"/>
                  </a:schemeClr>
                </a:solidFill>
              </a:rPr>
              <a:t>artery</a:t>
            </a:r>
            <a:r>
              <a:rPr lang="de-CH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  <a:p>
            <a:pPr algn="just">
              <a:buFont typeface="Wingdings" pitchFamily="2" charset="2"/>
              <a:buChar char="§"/>
            </a:pPr>
            <a:r>
              <a:rPr lang="de-CH" dirty="0"/>
              <a:t>The vertebral </a:t>
            </a:r>
            <a:r>
              <a:rPr lang="de-CH" dirty="0" err="1"/>
              <a:t>artery</a:t>
            </a:r>
            <a:r>
              <a:rPr lang="de-CH" dirty="0"/>
              <a:t> </a:t>
            </a:r>
            <a:r>
              <a:rPr lang="de-CH" dirty="0" err="1"/>
              <a:t>provides</a:t>
            </a:r>
            <a:r>
              <a:rPr lang="de-CH" dirty="0"/>
              <a:t> </a:t>
            </a:r>
            <a:r>
              <a:rPr lang="de-CH" dirty="0" err="1"/>
              <a:t>blood</a:t>
            </a:r>
            <a:r>
              <a:rPr lang="de-CH" dirty="0"/>
              <a:t> </a:t>
            </a:r>
            <a:r>
              <a:rPr lang="de-CH" dirty="0" err="1"/>
              <a:t>supply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brainstem</a:t>
            </a:r>
            <a:r>
              <a:rPr lang="de-CH" dirty="0"/>
              <a:t>, </a:t>
            </a:r>
            <a:r>
              <a:rPr lang="de-CH" dirty="0" err="1"/>
              <a:t>cerebellum</a:t>
            </a:r>
            <a:r>
              <a:rPr lang="de-CH" dirty="0"/>
              <a:t>, and </a:t>
            </a:r>
            <a:r>
              <a:rPr lang="de-CH" dirty="0" err="1"/>
              <a:t>posterior</a:t>
            </a:r>
            <a:r>
              <a:rPr lang="de-CH" dirty="0"/>
              <a:t> </a:t>
            </a:r>
            <a:r>
              <a:rPr lang="de-CH" dirty="0" err="1"/>
              <a:t>part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brain</a:t>
            </a:r>
            <a:r>
              <a:rPr lang="de-CH" dirty="0"/>
              <a:t>.</a:t>
            </a:r>
            <a:endParaRPr lang="el-GR" dirty="0"/>
          </a:p>
        </p:txBody>
      </p:sp>
      <p:pic>
        <p:nvPicPr>
          <p:cNvPr id="1026" name="Picture 2" descr="Segments and branches of the internal carotid artery.">
            <a:extLst>
              <a:ext uri="{FF2B5EF4-FFF2-40B4-BE49-F238E27FC236}">
                <a16:creationId xmlns:a16="http://schemas.microsoft.com/office/drawing/2014/main" id="{8C46431C-6084-12BA-019A-E7E5EB414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077" y="990600"/>
            <a:ext cx="6858000" cy="567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591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03909"/>
            <a:ext cx="9601200" cy="2067791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Internal Carotid Artery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5573" y="1184563"/>
            <a:ext cx="10952018" cy="55695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Course</a:t>
            </a:r>
            <a:r>
              <a:rPr lang="en-US" sz="2800" dirty="0"/>
              <a:t>: </a:t>
            </a:r>
          </a:p>
          <a:p>
            <a:r>
              <a:rPr lang="en-US" sz="2800" dirty="0"/>
              <a:t>Ascends the neck along the side of the pharynx </a:t>
            </a:r>
          </a:p>
          <a:p>
            <a:r>
              <a:rPr lang="en-US" sz="2800" dirty="0"/>
              <a:t>Passes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through the carotid canal of the temporal bone</a:t>
            </a:r>
          </a:p>
          <a:p>
            <a:r>
              <a:rPr lang="en-US" sz="2800" dirty="0"/>
              <a:t>Passes through the cavernous sinus</a:t>
            </a:r>
          </a:p>
          <a:p>
            <a:r>
              <a:rPr lang="en-US" sz="2800" dirty="0"/>
              <a:t>Perforates the dura mater and emerges on the medial side of the anterior clinoid process</a:t>
            </a:r>
          </a:p>
          <a:p>
            <a:r>
              <a:rPr lang="en-US" sz="2800" dirty="0"/>
              <a:t>Perforates the arachnoid mater and enters the subarachnoid space</a:t>
            </a:r>
          </a:p>
          <a:p>
            <a:r>
              <a:rPr lang="en-US" sz="2800" dirty="0"/>
              <a:t>Turns to the region of the medial end of the lateral cerebral sulcus</a:t>
            </a:r>
          </a:p>
          <a:p>
            <a:r>
              <a:rPr lang="en-US" sz="2800" dirty="0"/>
              <a:t>Divides into the </a:t>
            </a:r>
            <a:r>
              <a:rPr lang="en-US" sz="2800" dirty="0">
                <a:solidFill>
                  <a:srgbClr val="FF0000"/>
                </a:solidFill>
              </a:rPr>
              <a:t>anterior</a:t>
            </a:r>
            <a:r>
              <a:rPr lang="en-US" sz="2800" dirty="0"/>
              <a:t> and </a:t>
            </a:r>
            <a:r>
              <a:rPr lang="en-US" sz="2800" dirty="0">
                <a:solidFill>
                  <a:srgbClr val="FF0000"/>
                </a:solidFill>
              </a:rPr>
              <a:t>middle cerebral arteries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694483"/>
      </p:ext>
    </p:extLst>
  </p:cSld>
  <p:clrMapOvr>
    <a:masterClrMapping/>
  </p:clrMapOvr>
</p:sld>
</file>

<file path=ppt/theme/theme1.xml><?xml version="1.0" encoding="utf-8"?>
<a:theme xmlns:a="http://schemas.openxmlformats.org/drawingml/2006/main" name="Περικοπή">
  <a:themeElements>
    <a:clrScheme name="Περικοπή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Περικοπή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Περικοπή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24700</TotalTime>
  <Words>4499</Words>
  <Application>Microsoft Macintosh PowerPoint</Application>
  <PresentationFormat>Ευρεία οθόνη</PresentationFormat>
  <Paragraphs>413</Paragraphs>
  <Slides>74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74</vt:i4>
      </vt:variant>
    </vt:vector>
  </HeadingPairs>
  <TitlesOfParts>
    <vt:vector size="79" baseType="lpstr">
      <vt:lpstr>Arial</vt:lpstr>
      <vt:lpstr>Franklin Gothic Book</vt:lpstr>
      <vt:lpstr>PlutoSansMedium</vt:lpstr>
      <vt:lpstr>Wingdings</vt:lpstr>
      <vt:lpstr>Περικοπή</vt:lpstr>
      <vt:lpstr>Blood Supply of the Brain and Spinal Cord </vt:lpstr>
      <vt:lpstr>Cranial meninges</vt:lpstr>
      <vt:lpstr>Παρουσίαση του PowerPoint</vt:lpstr>
      <vt:lpstr>Arteries of the Brain</vt:lpstr>
      <vt:lpstr>The arterial supply of the brain</vt:lpstr>
      <vt:lpstr>Παρουσίαση του PowerPoint</vt:lpstr>
      <vt:lpstr>Internal Carotid Artery</vt:lpstr>
      <vt:lpstr>Arteries of the head: ICA</vt:lpstr>
      <vt:lpstr>Internal Carotid Artery</vt:lpstr>
      <vt:lpstr>Παρουσίαση του PowerPoint</vt:lpstr>
      <vt:lpstr>Παρουσίαση του PowerPoint</vt:lpstr>
      <vt:lpstr>Arteries of the brain: Inferior view</vt:lpstr>
      <vt:lpstr>Arteries of the brain: Medial view</vt:lpstr>
      <vt:lpstr>Arteries of the brain: Lateral view</vt:lpstr>
      <vt:lpstr>ICA, Anterior Cerebral Artery, Anterior Communicating Artery, Middle cerebral artery, Posterior communicating artery, Posterior cerebral artery, basilar artery, vertebral artery</vt:lpstr>
      <vt:lpstr>Anterior spinal artery, posterior inferior cerebellar artery, anterior inferior cerebellar artery, labyrinthine artery, pontine arteries, superior cerebellar arteries, anterior choroidal artery, lateral orbitofrontal artery</vt:lpstr>
      <vt:lpstr>Cerebral Portion Branches of the  Internal Carotid Artery</vt:lpstr>
      <vt:lpstr>1. Ophthalmic artery</vt:lpstr>
      <vt:lpstr>Παρουσίαση του PowerPoint</vt:lpstr>
      <vt:lpstr>2. Posterior communicating artery</vt:lpstr>
      <vt:lpstr>3. Choroidal artery</vt:lpstr>
      <vt:lpstr>4. Anterior cerebral artery</vt:lpstr>
      <vt:lpstr>5. Middle cerebral artery</vt:lpstr>
      <vt:lpstr>Παρουσίαση του PowerPoint</vt:lpstr>
      <vt:lpstr>Παρουσίαση του PowerPoint</vt:lpstr>
      <vt:lpstr>Παρουσίαση του PowerPoint</vt:lpstr>
      <vt:lpstr>Vertebral Artery</vt:lpstr>
      <vt:lpstr>Vertebral Artery</vt:lpstr>
      <vt:lpstr>Παρουσίαση του PowerPoint</vt:lpstr>
      <vt:lpstr>Cranial Portion Branches of the  Vertebral Artery</vt:lpstr>
      <vt:lpstr>Παρουσίαση του PowerPoint</vt:lpstr>
      <vt:lpstr>4. Posterior inferior cerebellar artery</vt:lpstr>
      <vt:lpstr>Παρουσίαση του PowerPoint</vt:lpstr>
      <vt:lpstr>Basilar Artery</vt:lpstr>
      <vt:lpstr>Παρουσίαση του PowerPoint</vt:lpstr>
      <vt:lpstr>Branches of the Basilar Artery</vt:lpstr>
      <vt:lpstr>Παρουσίαση του PowerPoint</vt:lpstr>
      <vt:lpstr>Παρουσίαση του PowerPoint</vt:lpstr>
      <vt:lpstr>5. Posterior cerebral artery</vt:lpstr>
      <vt:lpstr>Παρουσίαση του PowerPoint</vt:lpstr>
      <vt:lpstr>Παρουσίαση του PowerPoint</vt:lpstr>
      <vt:lpstr>Circle of Willis</vt:lpstr>
      <vt:lpstr>Cerebral arterial circle (of Willis)</vt:lpstr>
      <vt:lpstr>Arteries to Specific Brain Areas</vt:lpstr>
      <vt:lpstr>Nerve Supply of Cerebral Arteries</vt:lpstr>
      <vt:lpstr>Παρουσίαση του PowerPoint</vt:lpstr>
      <vt:lpstr>Veins of the Brain</vt:lpstr>
      <vt:lpstr>Venous system of the brain</vt:lpstr>
      <vt:lpstr>Superficial cerebral veins: Lateral view</vt:lpstr>
      <vt:lpstr>Deep cerebral veins: Medial view</vt:lpstr>
      <vt:lpstr>Deep cerebral veins: Inferior view</vt:lpstr>
      <vt:lpstr>Veins of the brainstem and cerebellum: Inferior view</vt:lpstr>
      <vt:lpstr>External Cerebral Veins</vt:lpstr>
      <vt:lpstr>Παρουσίαση του PowerPoint</vt:lpstr>
      <vt:lpstr>Παρουσίαση του PowerPoint</vt:lpstr>
      <vt:lpstr>Internal Cerebral Veins</vt:lpstr>
      <vt:lpstr>Veins of Specific Brain Areas</vt:lpstr>
      <vt:lpstr>Παρουσίαση του PowerPoint</vt:lpstr>
      <vt:lpstr>Παρουσίαση του PowerPoint</vt:lpstr>
      <vt:lpstr>Superior sagittal sinus, inferior sagittal sinus, confluence of sinuses, transverse sinus, straight sinus, sigmoid sinus, internal jugular vein, cavernous sinus</vt:lpstr>
      <vt:lpstr>Sphenoparietal sinus, basilar venous plexus, superior petrosal sinus, inferior petrosal sinus, </vt:lpstr>
      <vt:lpstr>Brain Capillaries </vt:lpstr>
      <vt:lpstr>Cerebral Circulation</vt:lpstr>
      <vt:lpstr>Spinal Cord Arteries </vt:lpstr>
      <vt:lpstr>Posterior Spinal Arteries</vt:lpstr>
      <vt:lpstr>Anterior Spinal Artery</vt:lpstr>
      <vt:lpstr>Segmental Spinal Arteries</vt:lpstr>
      <vt:lpstr>Παρουσίαση του PowerPoint</vt:lpstr>
      <vt:lpstr>Spinal Cord Veins </vt:lpstr>
      <vt:lpstr>Παρουσίαση του PowerPoint</vt:lpstr>
      <vt:lpstr>Παρουσίαση του PowerPoint</vt:lpstr>
      <vt:lpstr>Clinical Notes 1</vt:lpstr>
      <vt:lpstr>Clinical Notes -2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Blood Supply of the Brain and Spinal Cord </dc:title>
  <dc:creator>Christou Sofia</dc:creator>
  <cp:lastModifiedBy>actampaki@yahoo.com</cp:lastModifiedBy>
  <cp:revision>98</cp:revision>
  <dcterms:created xsi:type="dcterms:W3CDTF">2023-03-05T12:30:50Z</dcterms:created>
  <dcterms:modified xsi:type="dcterms:W3CDTF">2025-12-19T15:23:06Z</dcterms:modified>
</cp:coreProperties>
</file>